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86" r:id="rId16"/>
    <p:sldId id="270" r:id="rId17"/>
    <p:sldId id="287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9144000" cy="6858000" type="screen4x3"/>
  <p:notesSz cx="7559675" cy="106918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DejaVu Sans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DejaVu Sans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DejaVu Sans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DejaVu Sans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13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4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9625" y="1604963"/>
            <a:ext cx="4984750" cy="397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9625" y="1604963"/>
            <a:ext cx="4984750" cy="397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anchor="ctr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anchor="ctr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anchor="ctr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7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9625" y="1604963"/>
            <a:ext cx="4984750" cy="397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7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9625" y="1604963"/>
            <a:ext cx="4984750" cy="397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anchor="ctr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DC86FF0C-5741-48D6-8512-4C61A950820E}" type="datetimeFigureOut">
              <a:rPr lang="ru-RU"/>
              <a:pPr>
                <a:defRPr/>
              </a:pPr>
              <a:t>15.03.2017</a:t>
            </a:fld>
            <a:endParaRPr lang="ru-RU" sz="1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2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CE527D50-28B0-4B66-8D7B-BAEF0F3F547B}" type="slidenum">
              <a:rPr lang="ru-RU"/>
              <a:pPr>
                <a:defRPr/>
              </a:pPr>
              <a:t>‹#›</a:t>
            </a:fld>
            <a:endParaRPr lang="ru-RU" sz="1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963"/>
            <a:ext cx="8229600" cy="397668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Для правки структуры щёлкните мышью</a:t>
            </a:r>
          </a:p>
          <a:p>
            <a:pPr lvl="1"/>
            <a:r>
              <a:rPr lang="ru-RU"/>
              <a:t>Второй уровень структуры</a:t>
            </a:r>
          </a:p>
          <a:p>
            <a:pPr lvl="2"/>
            <a:r>
              <a:rPr lang="ru-RU"/>
              <a:t>Третий уровень структуры</a:t>
            </a:r>
          </a:p>
          <a:p>
            <a:pPr lvl="3"/>
            <a:r>
              <a:rPr lang="ru-RU"/>
              <a:t>Четвёртый уровень структуры</a:t>
            </a:r>
          </a:p>
          <a:p>
            <a:pPr lvl="4"/>
            <a:r>
              <a:rPr lang="ru-RU"/>
              <a:t>Пятый уровень структуры</a:t>
            </a:r>
          </a:p>
          <a:p>
            <a:pPr lvl="5"/>
            <a:r>
              <a:rPr lang="ru-RU"/>
              <a:t>Шестой уровень структуры</a:t>
            </a:r>
          </a:p>
          <a:p>
            <a:pPr lvl="6"/>
            <a:r>
              <a:rPr lang="ru-RU"/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D7604B4D-D556-42D0-9A2F-807CF4E7AFC4}" type="datetimeFigureOut">
              <a:rPr lang="ru-RU"/>
              <a:pPr>
                <a:defRPr/>
              </a:pPr>
              <a:t>15.03.2017</a:t>
            </a:fld>
            <a:endParaRPr lang="ru-RU" sz="1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2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" name="PlaceHolder 3"/>
          <p:cNvSpPr>
            <a:spLocks noGrp="1"/>
          </p:cNvSpPr>
          <p:nvPr>
            <p:ph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41937C38-835F-48D2-8124-BAF21779263E}" type="slidenum">
              <a:rPr lang="ru-RU"/>
              <a:pPr>
                <a:defRPr/>
              </a:pPr>
              <a:t>‹#›</a:t>
            </a:fld>
            <a:endParaRPr lang="ru-RU" sz="1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341" name="PlaceHolder 4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8229600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Для правки текста заголовка щёлкните мышью</a:t>
            </a:r>
          </a:p>
        </p:txBody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457200" y="1604963"/>
            <a:ext cx="8229600" cy="397668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Для правки структуры щёлкните мышью</a:t>
            </a:r>
          </a:p>
          <a:p>
            <a:pPr lvl="1"/>
            <a:r>
              <a:rPr lang="ru-RU"/>
              <a:t>Второй уровень структуры</a:t>
            </a:r>
          </a:p>
          <a:p>
            <a:pPr lvl="2"/>
            <a:r>
              <a:rPr lang="ru-RU"/>
              <a:t>Третий уровень структуры</a:t>
            </a:r>
          </a:p>
          <a:p>
            <a:pPr lvl="3"/>
            <a:r>
              <a:rPr lang="ru-RU"/>
              <a:t>Четвёртый уровень структуры</a:t>
            </a:r>
          </a:p>
          <a:p>
            <a:pPr lvl="4"/>
            <a:r>
              <a:rPr lang="ru-RU"/>
              <a:t>Пятый уровень структуры</a:t>
            </a:r>
          </a:p>
          <a:p>
            <a:pPr lvl="5"/>
            <a:r>
              <a:rPr lang="ru-RU"/>
              <a:t>Шестой уровень структуры</a:t>
            </a:r>
          </a:p>
          <a:p>
            <a:pPr lvl="6"/>
            <a:r>
              <a:rPr lang="ru-RU"/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5.jpeg"/><Relationship Id="rId7" Type="http://schemas.openxmlformats.org/officeDocument/2006/relationships/image" Target="../media/image4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5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.jpeg"/><Relationship Id="rId7" Type="http://schemas.openxmlformats.org/officeDocument/2006/relationships/image" Target="../media/image5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.jpeg"/><Relationship Id="rId7" Type="http://schemas.openxmlformats.org/officeDocument/2006/relationships/image" Target="../media/image6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5.jpeg"/><Relationship Id="rId7" Type="http://schemas.openxmlformats.org/officeDocument/2006/relationships/image" Target="../media/image6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jpeg"/><Relationship Id="rId5" Type="http://schemas.openxmlformats.org/officeDocument/2006/relationships/image" Target="../media/image70.jpe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67.jpeg"/><Relationship Id="rId7" Type="http://schemas.openxmlformats.org/officeDocument/2006/relationships/image" Target="../media/image78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3.jpeg"/><Relationship Id="rId9" Type="http://schemas.openxmlformats.org/officeDocument/2006/relationships/image" Target="../media/image8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5.jpeg"/><Relationship Id="rId7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Shape 1"/>
          <p:cNvSpPr txBox="1"/>
          <p:nvPr/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  <a:ea typeface="+mn-ea"/>
              <a:cs typeface="+mn-cs"/>
            </a:endParaRPr>
          </a:p>
        </p:txBody>
      </p:sp>
      <p:sp>
        <p:nvSpPr>
          <p:cNvPr id="79" name="TextShape 2"/>
          <p:cNvSpPr txBox="1"/>
          <p:nvPr/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+mn-ea"/>
              <a:cs typeface="+mn-cs"/>
            </a:endParaRPr>
          </a:p>
        </p:txBody>
      </p:sp>
      <p:pic>
        <p:nvPicPr>
          <p:cNvPr id="27651" name="Рисунок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97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Рисунок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975" y="0"/>
            <a:ext cx="9324975" cy="695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" name="CustomShape 3"/>
          <p:cNvSpPr/>
          <p:nvPr/>
        </p:nvSpPr>
        <p:spPr>
          <a:xfrm>
            <a:off x="971600" y="476672"/>
            <a:ext cx="7992888" cy="35031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ru-RU" b="1" dirty="0">
                <a:latin typeface="Arial Black" pitchFamily="34" charset="0"/>
              </a:rPr>
              <a:t>Городской конкурс дошкольных образовательных организаций «Путешествие в страну дорожных знаков»</a:t>
            </a:r>
          </a:p>
          <a:p>
            <a:pPr algn="ctr"/>
            <a:endParaRPr lang="ru-RU" sz="3200" b="1" dirty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Arial Black" pitchFamily="34" charset="0"/>
              </a:rPr>
              <a:t>ПРЕЗЕНТАЦИЯ</a:t>
            </a:r>
            <a:endParaRPr lang="ru-RU" dirty="0">
              <a:solidFill>
                <a:srgbClr val="000000"/>
              </a:solidFill>
            </a:endParaRPr>
          </a:p>
          <a:p>
            <a:pPr algn="ctr"/>
            <a:endParaRPr lang="ru-RU" dirty="0">
              <a:solidFill>
                <a:srgbClr val="000000"/>
              </a:solidFill>
            </a:endParaRPr>
          </a:p>
          <a:p>
            <a:pPr algn="ctr"/>
            <a:r>
              <a:rPr lang="ru-RU" sz="3600" b="1" dirty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МЕРОПРИЯТИЯ</a:t>
            </a:r>
            <a:endParaRPr lang="ru-RU" sz="3600" dirty="0">
              <a:solidFill>
                <a:srgbClr val="000000"/>
              </a:solidFill>
            </a:endParaRPr>
          </a:p>
          <a:p>
            <a:pPr algn="ctr"/>
            <a:r>
              <a:rPr lang="ru-RU" sz="3600" b="1" dirty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ПО ПРОПАГАНДЕ БЕЗОПАСНОГО ДОРОЖНОГО ДВИЖЕНИЯ</a:t>
            </a:r>
            <a:endParaRPr lang="ru-RU" sz="3600" dirty="0">
              <a:solidFill>
                <a:srgbClr val="000000"/>
              </a:solidFill>
            </a:endParaRPr>
          </a:p>
        </p:txBody>
      </p:sp>
      <p:sp>
        <p:nvSpPr>
          <p:cNvPr id="83" name="CustomShape 4"/>
          <p:cNvSpPr/>
          <p:nvPr/>
        </p:nvSpPr>
        <p:spPr>
          <a:xfrm>
            <a:off x="4572000" y="4797425"/>
            <a:ext cx="4572000" cy="11525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cap="all" spc="-1" dirty="0">
                <a:solidFill>
                  <a:srgbClr val="001747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Подготовил :  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cap="all" spc="-1" dirty="0">
                <a:solidFill>
                  <a:srgbClr val="001747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МБДОУ детский сад № 11 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cap="all" spc="-1" dirty="0">
                <a:solidFill>
                  <a:srgbClr val="001747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города Донецка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2000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tmFilter="0,0; .5, 1; 1, 1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8263"/>
            <a:ext cx="9144000" cy="6994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Рисунок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1450"/>
            <a:ext cx="9366250" cy="72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7" name="CustomShape 1"/>
          <p:cNvSpPr/>
          <p:nvPr/>
        </p:nvSpPr>
        <p:spPr>
          <a:xfrm>
            <a:off x="1835150" y="0"/>
            <a:ext cx="6913563" cy="6397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-1">
                <a:solidFill>
                  <a:srgbClr val="984807"/>
                </a:solidFill>
                <a:uFill>
                  <a:solidFill>
                    <a:srgbClr val="FFFFFF"/>
                  </a:solidFill>
                </a:uFill>
                <a:latin typeface="Garamond"/>
              </a:rPr>
              <a:t>Работа с ДОШКОЛЬНИКАМИ</a:t>
            </a:r>
            <a:endParaRPr lang="ru-RU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128" name="Рисунок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4588" y="695325"/>
            <a:ext cx="5289550" cy="2976563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129" name="Рисунок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16338"/>
            <a:ext cx="4484688" cy="26114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13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463" y="3933825"/>
            <a:ext cx="4248150" cy="2538413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8263"/>
            <a:ext cx="9144000" cy="6994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Рисунок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1450"/>
            <a:ext cx="9366250" cy="72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" name="CustomShape 1"/>
          <p:cNvSpPr/>
          <p:nvPr/>
        </p:nvSpPr>
        <p:spPr>
          <a:xfrm>
            <a:off x="1835150" y="0"/>
            <a:ext cx="6913563" cy="6397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-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FFFFFF"/>
                  </a:solidFill>
                </a:uFill>
                <a:latin typeface="Garamond"/>
              </a:rPr>
              <a:t>Работа с ДОШКОЛЬНИКАМИ</a:t>
            </a:r>
            <a:endParaRPr lang="ru-RU" spc="-1" dirty="0">
              <a:solidFill>
                <a:schemeClr val="tx1">
                  <a:lumMod val="95000"/>
                  <a:lumOff val="5000"/>
                </a:schemeClr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134" name="Рисунок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738" y="620713"/>
            <a:ext cx="4702175" cy="3275012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135" name="Рисунок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692150"/>
            <a:ext cx="3062287" cy="432117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136" name="Рисунок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8038" y="3932238"/>
            <a:ext cx="3511550" cy="2925762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8263"/>
            <a:ext cx="9144000" cy="6994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Рисунок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1450"/>
            <a:ext cx="9366250" cy="72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Рисунок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28600" y="-171450"/>
            <a:ext cx="9696450" cy="72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" name="CustomShape 1"/>
          <p:cNvSpPr/>
          <p:nvPr/>
        </p:nvSpPr>
        <p:spPr>
          <a:xfrm>
            <a:off x="1042988" y="188913"/>
            <a:ext cx="7705725" cy="25003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-1" dirty="0">
                <a:uFill>
                  <a:solidFill>
                    <a:srgbClr val="FFFFFF"/>
                  </a:solidFill>
                </a:uFill>
                <a:latin typeface="Garamond"/>
              </a:rPr>
              <a:t>Работа комиссии «За безопасность движения»</a:t>
            </a:r>
            <a:endParaRPr lang="ru-RU" sz="2800" spc="-1" dirty="0">
              <a:uFill>
                <a:solidFill>
                  <a:srgbClr val="FFFFFF"/>
                </a:solidFill>
              </a:u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-1" dirty="0">
                <a:uFill>
                  <a:solidFill>
                    <a:srgbClr val="FFFFFF"/>
                  </a:solidFill>
                </a:uFill>
                <a:latin typeface="Garamond"/>
              </a:rPr>
              <a:t> МБДОУ</a:t>
            </a:r>
            <a:r>
              <a:rPr lang="ru-RU" sz="2800" spc="-1" dirty="0">
                <a:uFill>
                  <a:solidFill>
                    <a:srgbClr val="FFFFFF"/>
                  </a:solidFill>
                </a:uFill>
                <a:latin typeface="Garamond"/>
              </a:rPr>
              <a:t> </a:t>
            </a:r>
            <a:r>
              <a:rPr lang="ru-RU" sz="2800" b="1" spc="-1" dirty="0">
                <a:uFill>
                  <a:solidFill>
                    <a:srgbClr val="FFFFFF"/>
                  </a:solidFill>
                </a:uFill>
                <a:latin typeface="Garamond"/>
              </a:rPr>
              <a:t>детского сада №11 г. Донецка </a:t>
            </a:r>
            <a:endParaRPr lang="ru-RU" sz="2800" spc="-1" dirty="0">
              <a:uFill>
                <a:solidFill>
                  <a:srgbClr val="FFFFFF"/>
                </a:solidFill>
              </a:u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141" name="Рисунок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713" y="1811338"/>
            <a:ext cx="6264275" cy="442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8263"/>
            <a:ext cx="9144000" cy="6994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Рисунок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1450"/>
            <a:ext cx="9366250" cy="72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Рисунок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28600" y="-171450"/>
            <a:ext cx="9696450" cy="72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" name="CustomShape 1"/>
          <p:cNvSpPr/>
          <p:nvPr/>
        </p:nvSpPr>
        <p:spPr>
          <a:xfrm>
            <a:off x="539750" y="0"/>
            <a:ext cx="8208963" cy="17002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aramond"/>
              </a:rPr>
              <a:t>Работа с РОДИТЕЛЯМИ</a:t>
            </a:r>
            <a:endParaRPr lang="ru-RU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Garamond"/>
              </a:rPr>
              <a:t>Акция «Будь внимателен водитель!» </a:t>
            </a:r>
            <a:endParaRPr lang="ru-RU" sz="2400" b="1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6" name="Рисунок 5" descr="ima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1341438"/>
            <a:ext cx="3960813" cy="249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image (5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35488" y="1341438"/>
            <a:ext cx="4608512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image (8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8888" y="3933825"/>
            <a:ext cx="4033837" cy="248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8263"/>
            <a:ext cx="9144000" cy="6994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Рисунок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1450"/>
            <a:ext cx="9366250" cy="72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Рисунок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28600" y="-171450"/>
            <a:ext cx="9696450" cy="72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" name="CustomShape 1"/>
          <p:cNvSpPr/>
          <p:nvPr/>
        </p:nvSpPr>
        <p:spPr>
          <a:xfrm>
            <a:off x="539750" y="0"/>
            <a:ext cx="8208963" cy="17002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aramond"/>
              </a:rPr>
              <a:t>Работа с РОДИТЕЛЯМИ</a:t>
            </a:r>
            <a:endParaRPr lang="ru-RU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Garamond"/>
              </a:rPr>
              <a:t>Акция «Листовка для водителя!»</a:t>
            </a:r>
            <a:endParaRPr lang="ru-RU" sz="24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9" name="Рисунок 8" descr="http://donetskberezka.ru/assets/images/IMG_36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1196975"/>
            <a:ext cx="4267200" cy="284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donetskberezka.ru/assets/images/IMG_369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9700" y="1268413"/>
            <a:ext cx="343535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user\Desktop\baabb3cb9b963b7869068282b4c1c99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3141663"/>
            <a:ext cx="4572000" cy="31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donetskberezka.ru/assets/images/IMG_369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6013" y="4292600"/>
            <a:ext cx="2928937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8263"/>
            <a:ext cx="9144000" cy="6994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Рисунок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1450"/>
            <a:ext cx="9366250" cy="72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Рисунок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28600" y="-171450"/>
            <a:ext cx="9696450" cy="72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" name="CustomShape 1"/>
          <p:cNvSpPr/>
          <p:nvPr/>
        </p:nvSpPr>
        <p:spPr>
          <a:xfrm>
            <a:off x="1042988" y="260350"/>
            <a:ext cx="7705725" cy="15144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-1" dirty="0">
                <a:uFill>
                  <a:solidFill>
                    <a:srgbClr val="FFFFFF"/>
                  </a:solidFill>
                </a:uFill>
                <a:latin typeface="Garamond"/>
              </a:rPr>
              <a:t>Работа с РОДИТЕЛЯМИ</a:t>
            </a:r>
            <a:endParaRPr lang="ru-RU" sz="2800" spc="-1" dirty="0">
              <a:uFill>
                <a:solidFill>
                  <a:srgbClr val="FFFFFF"/>
                </a:solidFill>
              </a:u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Garamond"/>
              </a:rPr>
              <a:t>Конкурс фотографий «Мой ребенок в детском </a:t>
            </a:r>
            <a:r>
              <a:rPr lang="ru-RU" sz="2400" b="1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Garamond"/>
              </a:rPr>
              <a:t>автокресле</a:t>
            </a:r>
            <a:r>
              <a:rPr lang="ru-RU" sz="24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Garamond"/>
              </a:rPr>
              <a:t>»</a:t>
            </a:r>
            <a:endParaRPr lang="ru-RU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157" name="Рисунок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237001">
            <a:off x="-42863" y="1370013"/>
            <a:ext cx="3078163" cy="410527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158" name="Рисунок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70690">
            <a:off x="6361113" y="1511300"/>
            <a:ext cx="2647950" cy="353060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159" name="Рисунок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8038" y="1700213"/>
            <a:ext cx="2720975" cy="483870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8263"/>
            <a:ext cx="9144000" cy="6994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Рисунок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1450"/>
            <a:ext cx="9366250" cy="72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Рисунок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28600" y="-171450"/>
            <a:ext cx="9696450" cy="72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" name="CustomShape 1"/>
          <p:cNvSpPr/>
          <p:nvPr/>
        </p:nvSpPr>
        <p:spPr>
          <a:xfrm>
            <a:off x="1042988" y="260350"/>
            <a:ext cx="7705725" cy="15144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-1" dirty="0">
                <a:uFill>
                  <a:solidFill>
                    <a:srgbClr val="FFFFFF"/>
                  </a:solidFill>
                </a:uFill>
                <a:latin typeface="Garamond"/>
              </a:rPr>
              <a:t>Работа с РОДИТЕЛЯМИ</a:t>
            </a:r>
            <a:endParaRPr lang="ru-RU" sz="2800" spc="-1" dirty="0">
              <a:uFill>
                <a:solidFill>
                  <a:srgbClr val="FFFFFF"/>
                </a:solidFill>
              </a:u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Garamond"/>
              </a:rPr>
              <a:t>Интервью юного корреспондента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Garamond"/>
              </a:rPr>
              <a:t>«</a:t>
            </a:r>
            <a:r>
              <a:rPr lang="ru-RU" sz="2400" b="1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Garamond"/>
              </a:rPr>
              <a:t>Автокресло</a:t>
            </a:r>
            <a:r>
              <a:rPr lang="ru-RU" sz="24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Garamond"/>
              </a:rPr>
              <a:t> - это важно и безопасно!»</a:t>
            </a:r>
            <a:endParaRPr lang="ru-RU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088" y="1628775"/>
            <a:ext cx="4968875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175" y="4362450"/>
            <a:ext cx="4437063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8263"/>
            <a:ext cx="9144000" cy="6994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Рисунок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1450"/>
            <a:ext cx="9366250" cy="72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Рисунок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28600" y="-171450"/>
            <a:ext cx="9696450" cy="72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" name="CustomShape 1"/>
          <p:cNvSpPr/>
          <p:nvPr/>
        </p:nvSpPr>
        <p:spPr>
          <a:xfrm>
            <a:off x="1042988" y="404813"/>
            <a:ext cx="7705725" cy="20399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-1" dirty="0">
                <a:uFill>
                  <a:solidFill>
                    <a:srgbClr val="FFFFFF"/>
                  </a:solidFill>
                </a:uFill>
                <a:latin typeface="Garamond"/>
              </a:rPr>
              <a:t>Работа с РОДИТЕЛЯМИ</a:t>
            </a:r>
            <a:endParaRPr lang="ru-RU" spc="-1" dirty="0">
              <a:uFill>
                <a:solidFill>
                  <a:srgbClr val="FFFFFF"/>
                </a:solidFill>
              </a:u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Garamond"/>
              </a:rPr>
              <a:t>Конкурс плакатов «Знаем мы от А до Я правила движения»</a:t>
            </a:r>
            <a:endParaRPr lang="ru-RU" sz="20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44037" name="Рисунок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700213"/>
            <a:ext cx="4968875" cy="335915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44038" name="Рисунок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3800" y="3573463"/>
            <a:ext cx="3889375" cy="2995612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44039" name="Рисунок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57788" y="1389063"/>
            <a:ext cx="2974975" cy="2087562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8263"/>
            <a:ext cx="9144000" cy="6994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Рисунок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1450"/>
            <a:ext cx="9366250" cy="72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Рисунок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28600" y="-171450"/>
            <a:ext cx="9696450" cy="72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" name="CustomShape 1"/>
          <p:cNvSpPr/>
          <p:nvPr/>
        </p:nvSpPr>
        <p:spPr>
          <a:xfrm>
            <a:off x="1042988" y="188913"/>
            <a:ext cx="7705725" cy="9366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-1" dirty="0">
                <a:uFill>
                  <a:solidFill>
                    <a:srgbClr val="FFFFFF"/>
                  </a:solidFill>
                </a:uFill>
                <a:latin typeface="Garamond"/>
              </a:rPr>
              <a:t>Работа с РОДИТЕЛЯМИ</a:t>
            </a:r>
            <a:endParaRPr lang="ru-RU" spc="-1" dirty="0">
              <a:uFill>
                <a:solidFill>
                  <a:srgbClr val="FFFFFF"/>
                </a:solidFill>
              </a:u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45061" name="Picture 2" descr="E:\для през\SAM_18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0713"/>
            <a:ext cx="4008438" cy="346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4" descr="https://i.mycdn.me/image?id=852838004184&amp;t=3&amp;plc=WEB&amp;tkn=*zO39T1K4VPtn7rRVu7YRQ96REw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70375" y="692150"/>
            <a:ext cx="4873625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6" descr="https://i.mycdn.me/image?id=852837998808&amp;t=3&amp;plc=WEB&amp;tkn=*Anxr1-tZ1wIXLcyPsR1xxr1_-V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4663" y="3789363"/>
            <a:ext cx="5008562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Рисунок 8" descr="C:\Users\user\Downloads\image (14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0825" y="4221163"/>
            <a:ext cx="3824288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8263"/>
            <a:ext cx="9144000" cy="6994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Рисунок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1450"/>
            <a:ext cx="9366250" cy="72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Рисунок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28600" y="-171450"/>
            <a:ext cx="9696450" cy="72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9" name="CustomShape 1"/>
          <p:cNvSpPr/>
          <p:nvPr/>
        </p:nvSpPr>
        <p:spPr>
          <a:xfrm>
            <a:off x="1042988" y="188913"/>
            <a:ext cx="7705725" cy="22558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-1" dirty="0">
                <a:uFill>
                  <a:solidFill>
                    <a:srgbClr val="FFFFFF"/>
                  </a:solidFill>
                </a:uFill>
                <a:latin typeface="Garamond"/>
              </a:rPr>
              <a:t>Работа с РОДИТЕЛЯМИ</a:t>
            </a:r>
            <a:endParaRPr lang="ru-RU" spc="-1" dirty="0">
              <a:uFill>
                <a:solidFill>
                  <a:srgbClr val="FFFFFF"/>
                </a:solidFill>
              </a:u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Garamond"/>
              </a:rPr>
              <a:t>Папки передвижки</a:t>
            </a:r>
            <a:endParaRPr lang="ru-RU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46085" name="Picture 2" descr="https://i.mycdn.me/image?id=852838003416&amp;t=3&amp;plc=WEB&amp;tkn=*sd8_lmgHT9enW3Tam3nFN4qeha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8400" y="908050"/>
            <a:ext cx="4103688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4" descr="https://i.mycdn.me/image?id=852838004696&amp;t=3&amp;plc=WEB&amp;tkn=*_oY674qxBR-s2OQVfFuoeei04C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26000" y="3357563"/>
            <a:ext cx="4318000" cy="242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6" descr="https://i.mycdn.me/image?id=852838007256&amp;t=3&amp;plc=WEB&amp;tkn=*0jEel6EQD-cvckpJGsXypc8S4OU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9925" y="1050925"/>
            <a:ext cx="214312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8" descr="https://i.mycdn.me/image?id=852837994200&amp;t=3&amp;plc=WEB&amp;tkn=*Hzbr1qsY9zWtOsjFPbzI3e2-cs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1550" y="3933825"/>
            <a:ext cx="3762375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Shape 1"/>
          <p:cNvSpPr txBox="1"/>
          <p:nvPr/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  <a:ea typeface="+mn-ea"/>
              <a:cs typeface="+mn-cs"/>
            </a:endParaRPr>
          </a:p>
        </p:txBody>
      </p:sp>
      <p:sp>
        <p:nvSpPr>
          <p:cNvPr id="85" name="TextShape 2"/>
          <p:cNvSpPr txBox="1"/>
          <p:nvPr/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+mn-ea"/>
              <a:cs typeface="+mn-cs"/>
            </a:endParaRPr>
          </a:p>
        </p:txBody>
      </p:sp>
      <p:pic>
        <p:nvPicPr>
          <p:cNvPr id="28675" name="Рисунок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97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Рисунок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09550" y="-250825"/>
            <a:ext cx="9532938" cy="710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" name="CustomShape 3"/>
          <p:cNvSpPr/>
          <p:nvPr/>
        </p:nvSpPr>
        <p:spPr>
          <a:xfrm>
            <a:off x="1763713" y="333375"/>
            <a:ext cx="7380287" cy="61912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СОДЕРЖАНИЕ</a:t>
            </a:r>
          </a:p>
          <a:p>
            <a:pPr algn="ctr"/>
            <a:endParaRPr lang="ru-RU" sz="2800" dirty="0">
              <a:solidFill>
                <a:srgbClr val="C00000"/>
              </a:solidFill>
            </a:endParaRPr>
          </a:p>
          <a:p>
            <a:r>
              <a:rPr lang="en-US" sz="2300" b="1" dirty="0">
                <a:solidFill>
                  <a:srgbClr val="002060"/>
                </a:solidFill>
                <a:latin typeface="+mj-lt"/>
              </a:rPr>
              <a:t>I </a:t>
            </a:r>
            <a:r>
              <a:rPr lang="ru-RU" sz="2300" b="1" dirty="0">
                <a:solidFill>
                  <a:srgbClr val="002060"/>
                </a:solidFill>
                <a:latin typeface="+mj-lt"/>
              </a:rPr>
              <a:t>Блок- </a:t>
            </a:r>
            <a:r>
              <a:rPr lang="ru-RU" sz="2300" b="1" dirty="0">
                <a:latin typeface="Times New Roman" pitchFamily="18" charset="0"/>
                <a:cs typeface="Times New Roman" pitchFamily="18" charset="0"/>
              </a:rPr>
              <a:t>результаты проделанной работы по пропаганде безопасного дорожного движения с воспитанниками;</a:t>
            </a:r>
          </a:p>
          <a:p>
            <a:endParaRPr lang="ru-RU" sz="2300" b="1" dirty="0">
              <a:latin typeface="Batang" pitchFamily="18" charset="-127"/>
            </a:endParaRPr>
          </a:p>
          <a:p>
            <a:r>
              <a:rPr lang="en-US" sz="2300" b="1" dirty="0">
                <a:solidFill>
                  <a:srgbClr val="002060"/>
                </a:solidFill>
              </a:rPr>
              <a:t>II </a:t>
            </a:r>
            <a:r>
              <a:rPr lang="ru-RU" sz="2300" b="1" dirty="0">
                <a:solidFill>
                  <a:srgbClr val="002060"/>
                </a:solidFill>
              </a:rPr>
              <a:t>Блок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ea typeface="Batang" pitchFamily="18" charset="-127"/>
              </a:rPr>
              <a:t> </a:t>
            </a:r>
            <a:r>
              <a:rPr lang="ru-RU" sz="2300" b="1" dirty="0">
                <a:solidFill>
                  <a:srgbClr val="002060"/>
                </a:solidFill>
                <a:latin typeface="Times New Roman" pitchFamily="18" charset="0"/>
                <a:ea typeface="Batang" pitchFamily="18" charset="-127"/>
              </a:rPr>
              <a:t>–</a:t>
            </a:r>
            <a:r>
              <a:rPr lang="ru-RU" sz="2300" b="1" dirty="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</a:rPr>
              <a:t> результаты совместной работы с родителями;</a:t>
            </a:r>
          </a:p>
          <a:p>
            <a:endParaRPr lang="ru-RU" sz="2300" b="1" dirty="0">
              <a:solidFill>
                <a:srgbClr val="000000"/>
              </a:solidFill>
              <a:latin typeface="Times New Roman" pitchFamily="18" charset="0"/>
            </a:endParaRPr>
          </a:p>
          <a:p>
            <a:r>
              <a:rPr lang="en-US" sz="2300" b="1" dirty="0">
                <a:solidFill>
                  <a:srgbClr val="002060"/>
                </a:solidFill>
              </a:rPr>
              <a:t>III </a:t>
            </a:r>
            <a:r>
              <a:rPr lang="ru-RU" sz="2300" b="1" dirty="0">
                <a:solidFill>
                  <a:srgbClr val="002060"/>
                </a:solidFill>
              </a:rPr>
              <a:t>Блок</a:t>
            </a:r>
            <a:r>
              <a:rPr lang="en-US" dirty="0"/>
              <a:t> </a:t>
            </a:r>
            <a:r>
              <a:rPr lang="ru-RU" sz="2300" b="1" dirty="0">
                <a:solidFill>
                  <a:srgbClr val="002060"/>
                </a:solidFill>
                <a:latin typeface="Times New Roman" pitchFamily="18" charset="0"/>
                <a:ea typeface="Batang" pitchFamily="18" charset="-127"/>
              </a:rPr>
              <a:t>-  </a:t>
            </a:r>
            <a:r>
              <a:rPr lang="ru-RU" sz="2300" b="1" dirty="0">
                <a:latin typeface="Times New Roman" pitchFamily="18" charset="0"/>
                <a:ea typeface="Batang" pitchFamily="18" charset="-127"/>
              </a:rPr>
              <a:t>результаты взаимодействия с социумом;</a:t>
            </a:r>
          </a:p>
          <a:p>
            <a:endParaRPr lang="ru-RU" sz="2300" b="1" dirty="0">
              <a:latin typeface="Times New Roman" pitchFamily="18" charset="0"/>
              <a:ea typeface="Batang" pitchFamily="18" charset="-127"/>
            </a:endParaRPr>
          </a:p>
          <a:p>
            <a:r>
              <a:rPr lang="en-US" sz="2300" b="1" dirty="0">
                <a:solidFill>
                  <a:srgbClr val="002060"/>
                </a:solidFill>
              </a:rPr>
              <a:t>IV </a:t>
            </a:r>
            <a:r>
              <a:rPr lang="ru-RU" sz="2300" b="1" dirty="0">
                <a:solidFill>
                  <a:srgbClr val="002060"/>
                </a:solidFill>
              </a:rPr>
              <a:t>Блок</a:t>
            </a:r>
            <a:r>
              <a:rPr lang="en-US" dirty="0"/>
              <a:t> </a:t>
            </a:r>
            <a:r>
              <a:rPr lang="ru-RU" sz="2300" b="1" dirty="0">
                <a:solidFill>
                  <a:srgbClr val="002060"/>
                </a:solidFill>
                <a:latin typeface="Times New Roman" pitchFamily="18" charset="0"/>
                <a:ea typeface="Batang" pitchFamily="18" charset="-127"/>
              </a:rPr>
              <a:t>- </a:t>
            </a:r>
            <a:r>
              <a:rPr lang="ru-RU" sz="2300" b="1" dirty="0">
                <a:latin typeface="Times New Roman" pitchFamily="18" charset="0"/>
                <a:ea typeface="Batang" pitchFamily="18" charset="-127"/>
              </a:rPr>
              <a:t>отзывы и предложения;</a:t>
            </a:r>
          </a:p>
          <a:p>
            <a:endParaRPr lang="ru-RU" sz="2300" b="1" dirty="0">
              <a:latin typeface="Times New Roman" pitchFamily="18" charset="0"/>
            </a:endParaRPr>
          </a:p>
          <a:p>
            <a:r>
              <a:rPr lang="en-US" sz="2300" b="1" dirty="0">
                <a:solidFill>
                  <a:srgbClr val="002060"/>
                </a:solidFill>
              </a:rPr>
              <a:t>V </a:t>
            </a:r>
            <a:r>
              <a:rPr lang="ru-RU" sz="2300" b="1" dirty="0">
                <a:solidFill>
                  <a:srgbClr val="002060"/>
                </a:solidFill>
              </a:rPr>
              <a:t>Блок</a:t>
            </a:r>
            <a:r>
              <a:rPr lang="ru-RU" sz="2300" b="1" dirty="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</a:rPr>
              <a:t>– дальнейшее планирование работы по пропаганде безопасного дорожного движения в ДОУ.</a:t>
            </a:r>
          </a:p>
          <a:p>
            <a:pPr algn="just"/>
            <a:endParaRPr lang="ru-RU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8263"/>
            <a:ext cx="9144000" cy="6994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Рисунок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1450"/>
            <a:ext cx="9366250" cy="72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Рисунок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28600" y="-171450"/>
            <a:ext cx="9696450" cy="72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3" name="CustomShape 1"/>
          <p:cNvSpPr/>
          <p:nvPr/>
        </p:nvSpPr>
        <p:spPr>
          <a:xfrm>
            <a:off x="1042988" y="188913"/>
            <a:ext cx="7705725" cy="12207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-1" dirty="0">
                <a:uFill>
                  <a:solidFill>
                    <a:srgbClr val="FFFFFF"/>
                  </a:solidFill>
                </a:uFill>
                <a:latin typeface="Garamond"/>
              </a:rPr>
              <a:t>Работа с РОДИТЕЛЯМИ</a:t>
            </a:r>
            <a:endParaRPr lang="ru-RU" spc="-1" dirty="0">
              <a:uFill>
                <a:solidFill>
                  <a:srgbClr val="FFFFFF"/>
                </a:solidFill>
              </a:u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18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100" y="4076700"/>
            <a:ext cx="4179888" cy="278130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185" name="Рисунок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463" y="981075"/>
            <a:ext cx="3929062" cy="280828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186" name="Рисунок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4005263"/>
            <a:ext cx="4000500" cy="28527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187" name="Рисунок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188" y="1052513"/>
            <a:ext cx="3848100" cy="288607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8600"/>
            <a:ext cx="914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Рисунок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71450"/>
            <a:ext cx="9144000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1" name="CustomShape 1"/>
          <p:cNvSpPr/>
          <p:nvPr/>
        </p:nvSpPr>
        <p:spPr>
          <a:xfrm>
            <a:off x="252413" y="260350"/>
            <a:ext cx="8280400" cy="2009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-1" dirty="0">
                <a:uFill>
                  <a:solidFill>
                    <a:srgbClr val="FFFFFF"/>
                  </a:solidFill>
                </a:uFill>
                <a:latin typeface="Garamond"/>
              </a:rPr>
              <a:t>Работа с СОЦИУМОМ</a:t>
            </a:r>
            <a:endParaRPr lang="ru-RU" spc="-1" dirty="0">
              <a:uFill>
                <a:solidFill>
                  <a:srgbClr val="FFFFFF"/>
                </a:solidFill>
              </a:u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Garamond"/>
              </a:rPr>
              <a:t>Команда ЮПИД детского сада №11 «</a:t>
            </a:r>
            <a:r>
              <a:rPr lang="ru-RU" sz="2400" b="1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Garamond"/>
              </a:rPr>
              <a:t>Светофорики</a:t>
            </a:r>
            <a:r>
              <a:rPr lang="ru-RU" sz="24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Garamond"/>
              </a:rPr>
              <a:t>»</a:t>
            </a:r>
            <a:endParaRPr lang="ru-RU" sz="24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1124744"/>
            <a:ext cx="6489700" cy="282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4077520"/>
            <a:ext cx="5112568" cy="2979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8600"/>
            <a:ext cx="914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Рисунок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15900"/>
            <a:ext cx="9144000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5" name="CustomShape 1"/>
          <p:cNvSpPr/>
          <p:nvPr/>
        </p:nvSpPr>
        <p:spPr>
          <a:xfrm>
            <a:off x="3708400" y="260350"/>
            <a:ext cx="5435600" cy="10810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-1" dirty="0">
                <a:uFill>
                  <a:solidFill>
                    <a:srgbClr val="FFFFFF"/>
                  </a:solidFill>
                </a:uFill>
                <a:latin typeface="Garamond"/>
              </a:rPr>
              <a:t>Работа с СОЦИУМОМ</a:t>
            </a:r>
            <a:endParaRPr lang="ru-RU" sz="3200" spc="-1" dirty="0">
              <a:uFill>
                <a:solidFill>
                  <a:srgbClr val="FFFFFF"/>
                </a:solidFill>
              </a:u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196" name="Рисунок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463" y="1628775"/>
            <a:ext cx="424815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" name="Рисунок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388" y="3860800"/>
            <a:ext cx="4532312" cy="324008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199" name="Рисунок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825" y="476250"/>
            <a:ext cx="4284663" cy="326707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8600"/>
            <a:ext cx="914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Рисунок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315913"/>
            <a:ext cx="9144000" cy="756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" name="CustomShape 1"/>
          <p:cNvSpPr/>
          <p:nvPr/>
        </p:nvSpPr>
        <p:spPr>
          <a:xfrm>
            <a:off x="252413" y="260350"/>
            <a:ext cx="8280400" cy="2070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-1" dirty="0">
                <a:uFill>
                  <a:solidFill>
                    <a:srgbClr val="FFFFFF"/>
                  </a:solidFill>
                </a:uFill>
                <a:latin typeface="Garamond"/>
              </a:rPr>
              <a:t>Работа с СОЦИУМОМ</a:t>
            </a:r>
            <a:endParaRPr lang="ru-RU" spc="-1" dirty="0">
              <a:uFill>
                <a:solidFill>
                  <a:srgbClr val="FFFFFF"/>
                </a:solidFill>
              </a:u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spc="-1" dirty="0">
                <a:uFill>
                  <a:solidFill>
                    <a:srgbClr val="FFFFFF"/>
                  </a:solidFill>
                </a:uFill>
                <a:latin typeface="Garamond"/>
              </a:rPr>
              <a:t>Выступление сотрудника ОГИБДД отдела МВД России по г. Донецку  на общем родительском собрании</a:t>
            </a:r>
            <a:endParaRPr lang="ru-RU" sz="2000" spc="-1" dirty="0">
              <a:uFill>
                <a:solidFill>
                  <a:srgbClr val="FFFFFF"/>
                </a:solidFill>
              </a:u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916113"/>
            <a:ext cx="2843213" cy="515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113" y="2573338"/>
            <a:ext cx="5761037" cy="356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8600"/>
            <a:ext cx="914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Рисунок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315913"/>
            <a:ext cx="9144000" cy="756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" name="CustomShape 1"/>
          <p:cNvSpPr/>
          <p:nvPr/>
        </p:nvSpPr>
        <p:spPr>
          <a:xfrm>
            <a:off x="252413" y="260350"/>
            <a:ext cx="8280400" cy="882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-1" dirty="0">
                <a:uFill>
                  <a:solidFill>
                    <a:srgbClr val="FFFFFF"/>
                  </a:solidFill>
                </a:uFill>
                <a:latin typeface="Garamond"/>
              </a:rPr>
              <a:t>Работа с СОЦИУМОМ</a:t>
            </a:r>
            <a:endParaRPr lang="ru-RU" spc="-1" dirty="0">
              <a:uFill>
                <a:solidFill>
                  <a:srgbClr val="FFFFFF"/>
                </a:solidFill>
              </a:u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Garamond"/>
              </a:rPr>
              <a:t>Отряд ЮИД СОШ № 12</a:t>
            </a:r>
            <a:endParaRPr lang="ru-RU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208" name="Рисунок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1916113"/>
            <a:ext cx="3455987" cy="460057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209" name="Рисунок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8400" y="1268413"/>
            <a:ext cx="5140325" cy="381635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8600"/>
            <a:ext cx="914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Рисунок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315913"/>
            <a:ext cx="9144000" cy="756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3" name="CustomShape 1"/>
          <p:cNvSpPr/>
          <p:nvPr/>
        </p:nvSpPr>
        <p:spPr>
          <a:xfrm>
            <a:off x="252413" y="260350"/>
            <a:ext cx="8280400" cy="882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-1" dirty="0">
                <a:uFill>
                  <a:solidFill>
                    <a:srgbClr val="FFFFFF"/>
                  </a:solidFill>
                </a:uFill>
                <a:latin typeface="Garamond"/>
              </a:rPr>
              <a:t>Работа с СОЦИУМОМ</a:t>
            </a:r>
            <a:endParaRPr lang="ru-RU" spc="-1" dirty="0">
              <a:uFill>
                <a:solidFill>
                  <a:srgbClr val="FFFFFF"/>
                </a:solidFill>
              </a:u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Garamond"/>
              </a:rPr>
              <a:t>Отзывы и предложения </a:t>
            </a:r>
            <a:endParaRPr lang="ru-RU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13314" name="Picture 2" descr="https://i.mycdn.me/image?id=852841561304&amp;t=3&amp;plc=WEB&amp;tkn=*ef8gmCeQGzal-2IVPAb2-LuWpE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1125538"/>
            <a:ext cx="3671887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 descr="https://i.mycdn.me/image?id=852841553368&amp;t=3&amp;plc=WEB&amp;tkn=*gFmHsqaRsruClcP4Lj6dIjOfWlk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734141">
            <a:off x="5595938" y="1273175"/>
            <a:ext cx="4090987" cy="229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 descr="https://i.mycdn.me/image?id=852841554904&amp;t=3&amp;plc=WEB&amp;tkn=*2NYQNzjd_hdtxJdbgXh0hJW9W1k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850" y="4918075"/>
            <a:ext cx="3452813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8" descr="https://i.mycdn.me/image?id=852841555416&amp;t=3&amp;plc=WEB&amp;tkn=*ukV3s4o4vDU_qt94AG0h35I1Yf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10250" y="4508500"/>
            <a:ext cx="3333750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10" descr="https://i.mycdn.me/image?id=852841556696&amp;t=3&amp;plc=WEB&amp;tkn=*wZLDF_QwPYLLjGLTIIMGW2ELOOY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132775">
            <a:off x="3227387" y="1614488"/>
            <a:ext cx="3846513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4" name="Picture 12" descr="https://i.mycdn.me/image?id=852841562328&amp;t=3&amp;plc=WEB&amp;tkn=*YHyOTbCRkH2mC4W4uGO2diK_Rm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4585142">
            <a:off x="3386932" y="4941094"/>
            <a:ext cx="2922587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5" name="Picture 14" descr="https://i.mycdn.me/image?id=852841560024&amp;t=3&amp;plc=WEB&amp;tkn=*WIttrAuD4KuWccIOYWhn2pCz-iQ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9388" y="3284538"/>
            <a:ext cx="2778125" cy="156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CustomShape 1"/>
          <p:cNvSpPr/>
          <p:nvPr/>
        </p:nvSpPr>
        <p:spPr>
          <a:xfrm>
            <a:off x="1979613" y="1484313"/>
            <a:ext cx="5616575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Программы для реализации</a:t>
            </a:r>
            <a:endParaRPr lang="ru-RU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53250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58800" y="0"/>
            <a:ext cx="9702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Рисунок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2775" y="-457200"/>
            <a:ext cx="9809163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7" name="CustomShape 2"/>
          <p:cNvSpPr/>
          <p:nvPr/>
        </p:nvSpPr>
        <p:spPr>
          <a:xfrm>
            <a:off x="1258888" y="0"/>
            <a:ext cx="7885112" cy="79216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defRPr/>
            </a:pP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</a:rPr>
              <a:t>Планирование дальнейшей работы по пропаганде безопасного дорожного движения</a:t>
            </a:r>
            <a:endParaRPr lang="ru-RU" sz="2400" dirty="0">
              <a:solidFill>
                <a:srgbClr val="000000"/>
              </a:solidFill>
              <a:latin typeface="Times New Roman" pitchFamily="18" charset="0"/>
              <a:ea typeface="Batang" pitchFamily="18" charset="-127"/>
            </a:endParaRPr>
          </a:p>
          <a:p>
            <a:pPr algn="just">
              <a:defRPr/>
            </a:pPr>
            <a:endParaRPr lang="ru-RU" dirty="0">
              <a:solidFill>
                <a:srgbClr val="000000"/>
              </a:solidFill>
              <a:latin typeface="Times New Roman" pitchFamily="18" charset="0"/>
              <a:ea typeface="Batang" pitchFamily="18" charset="-127"/>
            </a:endParaRPr>
          </a:p>
          <a:p>
            <a:pPr>
              <a:buClr>
                <a:srgbClr val="C00000"/>
              </a:buClr>
              <a:buFont typeface="Wingdings" pitchFamily="2" charset="2"/>
              <a:buChar char=""/>
              <a:defRPr/>
            </a:pPr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  <a:ea typeface="Batang" pitchFamily="18" charset="-127"/>
              </a:rPr>
              <a:t>Оформление стенда в ДОУ «Уголок безопасности»;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defRPr/>
            </a:pP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buClr>
                <a:srgbClr val="632523"/>
              </a:buClr>
              <a:buFont typeface="Wingdings" pitchFamily="2" charset="2"/>
              <a:buChar char=""/>
              <a:defRPr/>
            </a:pPr>
            <a:r>
              <a:rPr lang="ru-RU" sz="2200" b="1" dirty="0">
                <a:solidFill>
                  <a:srgbClr val="632523"/>
                </a:solidFill>
                <a:latin typeface="Times New Roman" pitchFamily="18" charset="0"/>
                <a:ea typeface="Batang" pitchFamily="18" charset="-127"/>
              </a:rPr>
              <a:t> 17 ноября проведение акции –Всемирный день памяти жертв в ДТП; 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defRPr/>
            </a:pP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buClr>
                <a:srgbClr val="C00000"/>
              </a:buClr>
              <a:buFont typeface="Wingdings" pitchFamily="2" charset="2"/>
              <a:buChar char=""/>
              <a:defRPr/>
            </a:pPr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  <a:ea typeface="Batang" pitchFamily="18" charset="-127"/>
              </a:rPr>
              <a:t>Проведение акции «Засветись в темноте и стань заметным на дороге!»;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defRPr/>
            </a:pP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buClr>
                <a:srgbClr val="632523"/>
              </a:buClr>
              <a:buFont typeface="Wingdings" pitchFamily="2" charset="2"/>
              <a:buChar char=""/>
              <a:defRPr/>
            </a:pPr>
            <a:r>
              <a:rPr lang="ru-RU" sz="2200" b="1" dirty="0">
                <a:solidFill>
                  <a:srgbClr val="632523"/>
                </a:solidFill>
                <a:latin typeface="Times New Roman" pitchFamily="18" charset="0"/>
                <a:ea typeface="Batang" pitchFamily="18" charset="-127"/>
              </a:rPr>
              <a:t>Проведение акции «Переведем через дорогу правильно!»;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defRPr/>
            </a:pP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buClr>
                <a:srgbClr val="C00000"/>
              </a:buClr>
              <a:buFont typeface="Wingdings" pitchFamily="2" charset="2"/>
              <a:buChar char=""/>
              <a:defRPr/>
            </a:pPr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  <a:ea typeface="Batang" pitchFamily="18" charset="-127"/>
              </a:rPr>
              <a:t>Проведение акции «Будь внимателен пешеход!»;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defRPr/>
            </a:pP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buClr>
                <a:srgbClr val="632523"/>
              </a:buClr>
              <a:buFont typeface="Wingdings" pitchFamily="2" charset="2"/>
              <a:buChar char=""/>
              <a:defRPr/>
            </a:pPr>
            <a:r>
              <a:rPr lang="ru-RU" sz="2200" b="1" dirty="0">
                <a:solidFill>
                  <a:srgbClr val="632523"/>
                </a:solidFill>
                <a:latin typeface="Times New Roman" pitchFamily="18" charset="0"/>
                <a:ea typeface="Batang" pitchFamily="18" charset="-127"/>
              </a:rPr>
              <a:t>Выступление команды ЮПИД «</a:t>
            </a:r>
            <a:r>
              <a:rPr lang="ru-RU" sz="2200" b="1" dirty="0" err="1">
                <a:solidFill>
                  <a:srgbClr val="632523"/>
                </a:solidFill>
                <a:latin typeface="Times New Roman" pitchFamily="18" charset="0"/>
                <a:ea typeface="Batang" pitchFamily="18" charset="-127"/>
              </a:rPr>
              <a:t>Светофорики</a:t>
            </a:r>
            <a:r>
              <a:rPr lang="ru-RU" sz="2200" b="1" dirty="0">
                <a:solidFill>
                  <a:srgbClr val="632523"/>
                </a:solidFill>
                <a:latin typeface="Times New Roman" pitchFamily="18" charset="0"/>
                <a:ea typeface="Batang" pitchFamily="18" charset="-127"/>
              </a:rPr>
              <a:t>» для воспитанников детского сада и просмотр мультфильма о правилах дорожного движения- «Уроки тетушки Совы»;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defRPr/>
            </a:pP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CustomShape 1"/>
          <p:cNvSpPr/>
          <p:nvPr/>
        </p:nvSpPr>
        <p:spPr>
          <a:xfrm>
            <a:off x="1979613" y="1484313"/>
            <a:ext cx="5616575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Программы для реализации</a:t>
            </a:r>
            <a:endParaRPr lang="ru-RU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54274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58800" y="0"/>
            <a:ext cx="9702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Рисунок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2775" y="-436563"/>
            <a:ext cx="9756775" cy="727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1" name="CustomShape 2"/>
          <p:cNvSpPr/>
          <p:nvPr/>
        </p:nvSpPr>
        <p:spPr>
          <a:xfrm>
            <a:off x="1403350" y="765175"/>
            <a:ext cx="7416800" cy="62150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  <a:p>
            <a:pPr>
              <a:buClr>
                <a:srgbClr val="C00000"/>
              </a:buClr>
              <a:buFont typeface="Wingdings" pitchFamily="2" charset="2"/>
              <a:buChar char=""/>
              <a:defRPr/>
            </a:pPr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</a:rPr>
              <a:t>Разработать цикл бесед с родителями для родительских встреч  о безопасном поведении детей на улицах, дорогах и транспорте;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defRPr/>
            </a:pP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buClr>
                <a:srgbClr val="632523"/>
              </a:buClr>
              <a:buFont typeface="Wingdings" pitchFamily="2" charset="2"/>
              <a:buChar char=""/>
              <a:defRPr/>
            </a:pPr>
            <a:r>
              <a:rPr lang="ru-RU" sz="2200" b="1" dirty="0">
                <a:solidFill>
                  <a:srgbClr val="632523"/>
                </a:solidFill>
                <a:latin typeface="Times New Roman" pitchFamily="18" charset="0"/>
              </a:rPr>
              <a:t>Выставка семейных творческих плакатов 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defRPr/>
            </a:pPr>
            <a:r>
              <a:rPr lang="ru-RU" sz="2200" b="1" dirty="0">
                <a:solidFill>
                  <a:srgbClr val="632523"/>
                </a:solidFill>
                <a:latin typeface="Times New Roman" pitchFamily="18" charset="0"/>
              </a:rPr>
              <a:t>«За безопасность дорожного движения-всей семьей»;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defRPr/>
            </a:pP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buClr>
                <a:srgbClr val="C00000"/>
              </a:buClr>
              <a:buFont typeface="Wingdings" pitchFamily="2" charset="2"/>
              <a:buChar char=""/>
              <a:defRPr/>
            </a:pPr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</a:rPr>
              <a:t>Проведение развлечения «Папа, мама, я- лучшие пешеходы»;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defRPr/>
            </a:pP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buClr>
                <a:srgbClr val="632523"/>
              </a:buClr>
              <a:buFont typeface="Wingdings" pitchFamily="2" charset="2"/>
              <a:buChar char=""/>
              <a:defRPr/>
            </a:pPr>
            <a:r>
              <a:rPr lang="ru-RU" sz="2200" b="1" dirty="0">
                <a:solidFill>
                  <a:srgbClr val="632523"/>
                </a:solidFill>
                <a:latin typeface="Times New Roman" pitchFamily="18" charset="0"/>
              </a:rPr>
              <a:t>Анкетирование родителей воспитанников ДОУ 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defRPr/>
            </a:pPr>
            <a:r>
              <a:rPr lang="ru-RU" sz="2200" b="1" dirty="0">
                <a:solidFill>
                  <a:srgbClr val="632523"/>
                </a:solidFill>
                <a:latin typeface="Times New Roman" pitchFamily="18" charset="0"/>
              </a:rPr>
              <a:t>«Я и мой ребенок на улицах города»;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defRPr/>
            </a:pP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CustomShape 1"/>
          <p:cNvSpPr/>
          <p:nvPr/>
        </p:nvSpPr>
        <p:spPr>
          <a:xfrm>
            <a:off x="1979613" y="1484313"/>
            <a:ext cx="5616575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Программы для реализации</a:t>
            </a:r>
            <a:endParaRPr lang="ru-RU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55298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58800" y="0"/>
            <a:ext cx="9702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Рисунок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9938" y="-171450"/>
            <a:ext cx="9913938" cy="739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" name="CustomShape 2"/>
          <p:cNvSpPr/>
          <p:nvPr/>
        </p:nvSpPr>
        <p:spPr>
          <a:xfrm>
            <a:off x="1187450" y="333375"/>
            <a:ext cx="7632700" cy="8864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defRPr/>
            </a:pPr>
            <a:endParaRPr lang="ru-RU" dirty="0">
              <a:solidFill>
                <a:srgbClr val="000000"/>
              </a:solidFill>
            </a:endParaRPr>
          </a:p>
          <a:p>
            <a:pPr>
              <a:buClr>
                <a:srgbClr val="C00000"/>
              </a:buClr>
              <a:buFont typeface="Wingdings" pitchFamily="2" charset="2"/>
              <a:buChar char=""/>
              <a:defRPr/>
            </a:pPr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</a:rPr>
              <a:t>Проведение</a:t>
            </a:r>
            <a:r>
              <a:rPr lang="en-US" sz="22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</a:rPr>
              <a:t>спортивно-развлекательного мероприятия с детьми старшего дошкольного возраста «Проспект знаний»;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  <a:p>
            <a:pPr algn="just">
              <a:defRPr/>
            </a:pP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  <a:p>
            <a:pPr algn="just">
              <a:buClr>
                <a:srgbClr val="953735"/>
              </a:buClr>
              <a:buFont typeface="Wingdings" pitchFamily="2" charset="2"/>
              <a:buChar char=""/>
              <a:defRPr/>
            </a:pPr>
            <a:r>
              <a:rPr lang="ru-RU" sz="2200" b="1" dirty="0">
                <a:solidFill>
                  <a:srgbClr val="953735"/>
                </a:solidFill>
                <a:latin typeface="Times New Roman" pitchFamily="18" charset="0"/>
              </a:rPr>
              <a:t>Проведение викторины по правилам дорожного движения в старших группах дошкольного возраста;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  <a:p>
            <a:pPr algn="just">
              <a:defRPr/>
            </a:pP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  <a:p>
            <a:pPr algn="just">
              <a:buClr>
                <a:srgbClr val="C00000"/>
              </a:buClr>
              <a:buFont typeface="Wingdings" pitchFamily="2" charset="2"/>
              <a:buChar char=""/>
              <a:defRPr/>
            </a:pPr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</a:rPr>
              <a:t>Театрализованное представление для детей младшего дошкольного возраста «Колобок в стране дорожных знаков»;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  <a:p>
            <a:pPr algn="just">
              <a:defRPr/>
            </a:pP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  <a:p>
            <a:pPr algn="just">
              <a:buClr>
                <a:srgbClr val="953735"/>
              </a:buClr>
              <a:buFont typeface="Wingdings" pitchFamily="2" charset="2"/>
              <a:buChar char=""/>
              <a:defRPr/>
            </a:pPr>
            <a:r>
              <a:rPr lang="ru-RU" sz="2200" b="1" dirty="0">
                <a:solidFill>
                  <a:srgbClr val="953735"/>
                </a:solidFill>
                <a:latin typeface="Times New Roman" pitchFamily="18" charset="0"/>
              </a:rPr>
              <a:t>Разработка  карты безопасного маршрута «Дом- детский сад»;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  <a:p>
            <a:pPr algn="just">
              <a:defRPr/>
            </a:pP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  <a:p>
            <a:pPr algn="just">
              <a:buClr>
                <a:srgbClr val="C00000"/>
              </a:buClr>
              <a:buFont typeface="Wingdings" pitchFamily="2" charset="2"/>
              <a:buChar char=""/>
              <a:defRPr/>
            </a:pPr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</a:rPr>
              <a:t>Конкурс детских работ на тему «Дорога и МЫ»;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  <a:p>
            <a:pPr algn="just">
              <a:defRPr/>
            </a:pP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  <a:p>
            <a:pPr algn="just">
              <a:buClr>
                <a:srgbClr val="953735"/>
              </a:buClr>
              <a:buFont typeface="Wingdings" pitchFamily="2" charset="2"/>
              <a:buChar char=""/>
              <a:defRPr/>
            </a:pPr>
            <a:r>
              <a:rPr lang="ru-RU" sz="2200" b="1" dirty="0">
                <a:solidFill>
                  <a:srgbClr val="953735"/>
                </a:solidFill>
                <a:latin typeface="Times New Roman" pitchFamily="18" charset="0"/>
              </a:rPr>
              <a:t>Конкурс макетов «Дорога в детский сад» среди возрастных групп ДОУ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  <a:p>
            <a:pPr algn="just">
              <a:defRPr/>
            </a:pP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extShape 1"/>
          <p:cNvSpPr txBox="1"/>
          <p:nvPr/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  <a:ea typeface="+mn-ea"/>
              <a:cs typeface="+mn-cs"/>
            </a:endParaRPr>
          </a:p>
        </p:txBody>
      </p:sp>
      <p:sp>
        <p:nvSpPr>
          <p:cNvPr id="227" name="TextShape 2"/>
          <p:cNvSpPr txBox="1"/>
          <p:nvPr/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+mn-ea"/>
              <a:cs typeface="+mn-cs"/>
            </a:endParaRPr>
          </a:p>
        </p:txBody>
      </p:sp>
      <p:pic>
        <p:nvPicPr>
          <p:cNvPr id="56323" name="Рисунок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97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Рисунок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975" y="0"/>
            <a:ext cx="9324975" cy="695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0" name="CustomShape 3"/>
          <p:cNvSpPr/>
          <p:nvPr/>
        </p:nvSpPr>
        <p:spPr>
          <a:xfrm>
            <a:off x="1692275" y="476250"/>
            <a:ext cx="7272338" cy="51133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i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mbria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i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mbria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 pitchFamily="18" charset="0"/>
              </a:rPr>
              <a:t>Обучение</a:t>
            </a:r>
            <a:r>
              <a:rPr lang="ru-RU" sz="3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 pitchFamily="18" charset="0"/>
              </a:rPr>
              <a:t> </a:t>
            </a:r>
            <a:r>
              <a:rPr lang="ru-RU" sz="3200" b="1" i="1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mbria" pitchFamily="18" charset="0"/>
              </a:rPr>
              <a:t>правилам дорожного движения</a:t>
            </a:r>
            <a:r>
              <a:rPr lang="ru-RU" sz="3200" b="1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 pitchFamily="18" charset="0"/>
              </a:rPr>
              <a:t>  в детском саду </a:t>
            </a:r>
            <a:r>
              <a:rPr lang="ru-RU" sz="31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mbria" pitchFamily="18" charset="0"/>
              </a:rPr>
              <a:t>– </a:t>
            </a:r>
            <a:r>
              <a:rPr lang="ru-RU" sz="32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mbria" pitchFamily="18" charset="0"/>
              </a:rPr>
              <a:t>это жизненная необходимость, поэтому различные мероприятия по ПДД всегда актуальны в учреждениях дошкольного образования.</a:t>
            </a:r>
            <a:endParaRPr lang="ru-RU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mbria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8263"/>
            <a:ext cx="9144000" cy="6994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Рисунок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42900"/>
            <a:ext cx="9366250" cy="72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" name="CustomShape 1"/>
          <p:cNvSpPr/>
          <p:nvPr/>
        </p:nvSpPr>
        <p:spPr>
          <a:xfrm>
            <a:off x="1835150" y="0"/>
            <a:ext cx="6913563" cy="17002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spc="-1" dirty="0">
                <a:solidFill>
                  <a:schemeClr val="accent6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Cambria" pitchFamily="18" charset="0"/>
              </a:rPr>
              <a:t>Результаты проделанной работы</a:t>
            </a:r>
            <a:endParaRPr lang="ru-RU" sz="2000" spc="-1" dirty="0">
              <a:solidFill>
                <a:schemeClr val="accent6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Cambria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spc="-1" dirty="0">
                <a:solidFill>
                  <a:schemeClr val="accent6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Cambria" pitchFamily="18" charset="0"/>
              </a:rPr>
              <a:t> по пропаганде безопасного дорожного движения</a:t>
            </a:r>
            <a:endParaRPr lang="ru-RU" sz="2000" spc="-1" dirty="0">
              <a:solidFill>
                <a:schemeClr val="accent6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Cambria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cs typeface="Arial" pitchFamily="34" charset="0"/>
              </a:rPr>
              <a:t>Предметно-пространственная среда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cs typeface="Arial" pitchFamily="34" charset="0"/>
              </a:rPr>
              <a:t>Уголки ПДД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9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341438"/>
            <a:ext cx="3168650" cy="4227512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9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00" y="4437063"/>
            <a:ext cx="4895850" cy="22050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9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475" y="1484313"/>
            <a:ext cx="4968875" cy="280828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8600"/>
            <a:ext cx="914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Рисунок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315913"/>
            <a:ext cx="9144000" cy="756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4" name="CustomShape 1"/>
          <p:cNvSpPr/>
          <p:nvPr/>
        </p:nvSpPr>
        <p:spPr>
          <a:xfrm>
            <a:off x="395288" y="692150"/>
            <a:ext cx="8353425" cy="11922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aramond"/>
              </a:rPr>
              <a:t>СПАСИБО ЗА ВНИМАНИЕ!</a:t>
            </a:r>
            <a:endParaRPr lang="ru-RU" sz="4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5734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613" y="1628775"/>
            <a:ext cx="6480175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8263"/>
            <a:ext cx="9144000" cy="6994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Рисунок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42900"/>
            <a:ext cx="9366250" cy="72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" name="CustomShape 1"/>
          <p:cNvSpPr/>
          <p:nvPr/>
        </p:nvSpPr>
        <p:spPr>
          <a:xfrm>
            <a:off x="3563938" y="188913"/>
            <a:ext cx="5184775" cy="177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cs typeface="Arial" pitchFamily="34" charset="0"/>
              </a:rPr>
              <a:t>Предметно-пространственная среда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cs typeface="Arial" pitchFamily="34" charset="0"/>
              </a:rPr>
              <a:t>Методическое обеспечение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1026" name="Picture 2" descr="C:\Users\user\Downloads\1489423764848_0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0"/>
            <a:ext cx="2843213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user\Downloads\1489423772741_8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13" y="3644900"/>
            <a:ext cx="2387600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C:\Users\user\Downloads\1489423772741_6 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325" y="1268413"/>
            <a:ext cx="2643188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97225" y="1700213"/>
            <a:ext cx="2870200" cy="411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8263"/>
            <a:ext cx="9144000" cy="6994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Рисунок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1450"/>
            <a:ext cx="9366250" cy="72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CustomShape 1"/>
          <p:cNvSpPr/>
          <p:nvPr/>
        </p:nvSpPr>
        <p:spPr>
          <a:xfrm>
            <a:off x="1835150" y="188913"/>
            <a:ext cx="6913563" cy="10953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cs typeface="Arial" pitchFamily="34" charset="0"/>
              </a:rPr>
              <a:t>Предметно-пространственная среда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101" name="Рисунок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836613"/>
            <a:ext cx="3427412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" name="Рисунок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4300" y="908050"/>
            <a:ext cx="4751388" cy="295275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103" name="Рисунок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8400" y="4005263"/>
            <a:ext cx="5164138" cy="28527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8263"/>
            <a:ext cx="9144000" cy="6994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Рисунок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1450"/>
            <a:ext cx="9366250" cy="72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" name="CustomShape 1"/>
          <p:cNvSpPr/>
          <p:nvPr/>
        </p:nvSpPr>
        <p:spPr>
          <a:xfrm>
            <a:off x="1835150" y="188913"/>
            <a:ext cx="6913563" cy="10953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Предметно-пространственная среда</a:t>
            </a: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2050" name="Picture 2" descr="E:\для през\IMG_1802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050" y="3384550"/>
            <a:ext cx="3457575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user\Downloads\1489425402533_3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722424">
            <a:off x="6084888" y="4429125"/>
            <a:ext cx="17272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C:\Users\user\Downloads\1489425402533_2 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444448">
            <a:off x="2341563" y="862013"/>
            <a:ext cx="1655762" cy="236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C:\Users\user\Downloads\1489425402533_0 (2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40776">
            <a:off x="4572000" y="908050"/>
            <a:ext cx="1673225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E:\для през\IMG_1779 (2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388" y="549275"/>
            <a:ext cx="1690687" cy="472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 descr="E:\для през\IMG_1784 (2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04025" y="333375"/>
            <a:ext cx="2160588" cy="398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8263"/>
            <a:ext cx="9144000" cy="6994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Рисунок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1450"/>
            <a:ext cx="9366250" cy="72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" name="CustomShape 1"/>
          <p:cNvSpPr/>
          <p:nvPr/>
        </p:nvSpPr>
        <p:spPr>
          <a:xfrm>
            <a:off x="1835150" y="0"/>
            <a:ext cx="6913563" cy="6397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-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FFFFFF"/>
                  </a:solidFill>
                </a:uFill>
                <a:latin typeface="Garamond"/>
              </a:rPr>
              <a:t>Работа с ДОШКОЛЬНИКАМИ</a:t>
            </a:r>
            <a:endParaRPr lang="ru-RU" spc="-1" dirty="0">
              <a:solidFill>
                <a:schemeClr val="tx1">
                  <a:lumMod val="95000"/>
                  <a:lumOff val="5000"/>
                </a:schemeClr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111" name="Рисунок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350" y="3500438"/>
            <a:ext cx="4727575" cy="289877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1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742950"/>
            <a:ext cx="4670425" cy="2640013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8" name="Рисунок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788" y="1196975"/>
            <a:ext cx="2606675" cy="446405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8263"/>
            <a:ext cx="9144000" cy="6994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Рисунок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1450"/>
            <a:ext cx="9366250" cy="72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" name="CustomShape 1"/>
          <p:cNvSpPr/>
          <p:nvPr/>
        </p:nvSpPr>
        <p:spPr>
          <a:xfrm>
            <a:off x="1835150" y="0"/>
            <a:ext cx="6913563" cy="6397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-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FFFFFF"/>
                  </a:solidFill>
                </a:uFill>
                <a:latin typeface="Garamond"/>
              </a:rPr>
              <a:t>Работа с ДОШКОЛЬНИКАМИ</a:t>
            </a:r>
            <a:endParaRPr lang="ru-RU" spc="-1" dirty="0">
              <a:solidFill>
                <a:schemeClr val="tx1">
                  <a:lumMod val="95000"/>
                  <a:lumOff val="5000"/>
                </a:schemeClr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117" name="Рисунок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513" y="4076700"/>
            <a:ext cx="4032250" cy="278130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8" name="Рисунок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25" y="1125538"/>
            <a:ext cx="2486025" cy="413385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4098" name="Picture 2" descr="E:\для през\SAM_1783 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2275" y="692150"/>
            <a:ext cx="3951288" cy="32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8263"/>
            <a:ext cx="9144000" cy="6994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Рисунок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1450"/>
            <a:ext cx="9366250" cy="72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" name="CustomShape 1"/>
          <p:cNvSpPr/>
          <p:nvPr/>
        </p:nvSpPr>
        <p:spPr>
          <a:xfrm>
            <a:off x="1835150" y="0"/>
            <a:ext cx="6913563" cy="6397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-1">
                <a:solidFill>
                  <a:srgbClr val="984807"/>
                </a:solidFill>
                <a:uFill>
                  <a:solidFill>
                    <a:srgbClr val="FFFFFF"/>
                  </a:solidFill>
                </a:uFill>
                <a:latin typeface="Garamond"/>
              </a:rPr>
              <a:t>Работа с ДОШКОЛЬНИКАМИ</a:t>
            </a:r>
            <a:endParaRPr lang="ru-RU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12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3644900"/>
            <a:ext cx="4356100" cy="270827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124" name="Рисунок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675" y="765175"/>
            <a:ext cx="4392613" cy="266382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3074" name="Picture 2" descr="E:\для през\SAM_176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388" y="3500438"/>
            <a:ext cx="447675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541</TotalTime>
  <Words>466</Words>
  <Application>Microsoft Office PowerPoint</Application>
  <PresentationFormat>Экран (4:3)</PresentationFormat>
  <Paragraphs>127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32" baseType="lpstr">
      <vt:lpstr>Office Theme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евген</dc:creator>
  <dc:description/>
  <cp:lastModifiedBy>Пользователь Windows</cp:lastModifiedBy>
  <cp:revision>56</cp:revision>
  <dcterms:created xsi:type="dcterms:W3CDTF">2017-03-09T17:01:42Z</dcterms:created>
  <dcterms:modified xsi:type="dcterms:W3CDTF">2017-03-15T11:13:00Z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1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24</vt:i4>
  </property>
</Properties>
</file>