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0" r:id="rId4"/>
    <p:sldId id="300" r:id="rId5"/>
    <p:sldId id="301" r:id="rId6"/>
    <p:sldId id="302" r:id="rId7"/>
    <p:sldId id="270" r:id="rId8"/>
    <p:sldId id="303" r:id="rId9"/>
    <p:sldId id="304" r:id="rId10"/>
    <p:sldId id="277" r:id="rId11"/>
    <p:sldId id="282" r:id="rId12"/>
    <p:sldId id="309" r:id="rId13"/>
    <p:sldId id="288" r:id="rId14"/>
    <p:sldId id="284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66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04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950100"/>
      </p:ext>
    </p:extLst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921424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928316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896993-3625-42CB-BC58-3D65AAF960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E39F739-CFFF-40D2-B1C5-897B4F5065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471963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45523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701949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709013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092676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51689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084019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029957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F8F6A-D2FF-4116-95D4-5E1AD1913D0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890F-7B3B-430D-BAA2-F52560BCF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40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1%20-%20&#1089;&#1091;&#1087;&#1077;&#1088;%20&#1087;&#1077;&#1089;&#1085;&#1103;%20&#1087;&#1088;&#1086;%20&#1085;&#1072;&#1096;&#1091;%20-%20&#1057;&#1045;&#1052;&#1068;&#1070;!!!!.mp3" TargetMode="Externa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649" y="764704"/>
            <a:ext cx="7383193" cy="212365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Родительское собрание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«Ребёнок учится тому,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что видит у себя в дому»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286644" y="3214686"/>
            <a:ext cx="1524000" cy="152400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263908424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3617" cy="147955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Каким должен быть ваш дом?</a:t>
            </a:r>
            <a:endParaRPr lang="ru-RU" dirty="0">
              <a:solidFill>
                <a:schemeClr val="hlink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268413"/>
            <a:ext cx="7777162" cy="5762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dirty="0">
                <a:solidFill>
                  <a:schemeClr val="tx2"/>
                </a:solidFill>
              </a:rPr>
              <a:t>                    </a:t>
            </a:r>
            <a:endParaRPr lang="ru-RU" sz="2800" b="1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ru-RU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11359" name="Group 9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8413921"/>
              </p:ext>
            </p:extLst>
          </p:nvPr>
        </p:nvGraphicFramePr>
        <p:xfrm>
          <a:off x="395288" y="1285860"/>
          <a:ext cx="8416925" cy="5239484"/>
        </p:xfrm>
        <a:graphic>
          <a:graphicData uri="http://schemas.openxmlformats.org/drawingml/2006/table">
            <a:tbl>
              <a:tblPr/>
              <a:tblGrid>
                <a:gridCol w="4436347"/>
                <a:gridCol w="3980578"/>
              </a:tblGrid>
              <a:tr h="626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 нашем доме есть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 нашем доме нет: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27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Родители и дети , бабушки и дедушки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Любовь и дружба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Добрые друзья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Взаимопомощь и уважение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Домашние животные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Интересные увлечения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Семейные традиции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Трудолюбие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Праздники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Вкусная еда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Уют и тепло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Сюрпризы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и подарки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Грязи и паутины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Дыма сигарет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Алкоголя и пьянства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Ругани, брани, скандалов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Лжи и обмана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Рукоприкладства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Лени и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безделия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«Коль видят нас и  слышат дети,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 мы за дела свои в ответе»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85720" y="1600201"/>
            <a:ext cx="3429024" cy="1114419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>
              <a:buFontTx/>
              <a:buNone/>
            </a:pPr>
            <a:r>
              <a:rPr lang="ru-RU" b="1" i="1" dirty="0" smtClean="0"/>
              <a:t>    </a:t>
            </a:r>
            <a:r>
              <a:rPr lang="ru-RU" sz="2600" b="1" i="1" dirty="0" smtClean="0"/>
              <a:t>Дети – это наши зеркала. </a:t>
            </a:r>
          </a:p>
          <a:p>
            <a:pPr algn="ctr">
              <a:buFontTx/>
              <a:buNone/>
            </a:pPr>
            <a:r>
              <a:rPr lang="ru-RU" sz="2600" b="1" i="1" dirty="0" smtClean="0"/>
              <a:t>Все плохие привычки, которые у нас есть, со временем будут и в наших детях.</a:t>
            </a:r>
          </a:p>
        </p:txBody>
      </p:sp>
      <p:pic>
        <p:nvPicPr>
          <p:cNvPr id="10244" name="Рисунок 3" descr="0917270de3d3c75879ca4b4799d4071b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2786058"/>
            <a:ext cx="2424101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4" descr="i5.jpeg"/>
          <p:cNvPicPr>
            <a:picLocks noChangeAspect="1"/>
          </p:cNvPicPr>
          <p:nvPr/>
        </p:nvPicPr>
        <p:blipFill>
          <a:blip r:embed="rId4" cstate="print"/>
          <a:srcRect b="5189"/>
          <a:stretch>
            <a:fillRect/>
          </a:stretch>
        </p:blipFill>
        <p:spPr bwMode="auto">
          <a:xfrm rot="21302287">
            <a:off x="421430" y="3788447"/>
            <a:ext cx="3120809" cy="259665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54968" y="714357"/>
            <a:ext cx="8709520" cy="58169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300" dirty="0" smtClean="0"/>
              <a:t>Давным-давно, в одной восточной стране жила семья — мать, отец, маленький сын и дедушка. Дедушка был уже очень старенький и доставлял всем много хлопот, куда больше, чем ребенок. То опрокинет на себя еду, то откроет калитку в огород, и козы там все вытопчут, то чуть дом не подожжет, стараясь развести огонь в очаге. И вот однажды жена говорит мужу: «Нам стало слишком трудно жить вместе. Старик выжил из ума и совсем ничего не понимает. Посади его в корзину, отнеси подальше в лес и оставь там». Муж уже хотел было идти за корзиной, как услышал слова сына: «Папа, когда оставишь дедушку в лесу, не забудь принести корзину обратно домой!» «Зачем?» «А когда Вы с мамой состаритесь, она понадобиться мне, чтобы отнести ВАС в лес»</a:t>
            </a:r>
          </a:p>
          <a:p>
            <a:endParaRPr lang="ru-RU" sz="2400" dirty="0"/>
          </a:p>
        </p:txBody>
      </p:sp>
      <p:pic>
        <p:nvPicPr>
          <p:cNvPr id="7" name="Рисунок 5" descr="0c0b6a04a67df789d7e25ab63e737ec2.jpeg"/>
          <p:cNvPicPr>
            <a:picLocks noChangeAspect="1"/>
          </p:cNvPicPr>
          <p:nvPr/>
        </p:nvPicPr>
        <p:blipFill>
          <a:blip r:embed="rId3" cstate="print"/>
          <a:srcRect t="-608" r="44774" b="16917"/>
          <a:stretch>
            <a:fillRect/>
          </a:stretch>
        </p:blipFill>
        <p:spPr bwMode="auto">
          <a:xfrm>
            <a:off x="285720" y="0"/>
            <a:ext cx="1357290" cy="1895906"/>
          </a:xfrm>
          <a:prstGeom prst="round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pic>
        <p:nvPicPr>
          <p:cNvPr id="9" name="Рисунок 7" descr="cb3e0beab205.jpg"/>
          <p:cNvPicPr>
            <a:picLocks noChangeAspect="1"/>
          </p:cNvPicPr>
          <p:nvPr/>
        </p:nvPicPr>
        <p:blipFill>
          <a:blip r:embed="rId4" cstate="print"/>
          <a:srcRect l="6790" r="8737"/>
          <a:stretch>
            <a:fillRect/>
          </a:stretch>
        </p:blipFill>
        <p:spPr bwMode="auto">
          <a:xfrm>
            <a:off x="8072430" y="5704325"/>
            <a:ext cx="1071570" cy="115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https://encrypted-tbn0.gstatic.com/images?q=tbn:ANd9GcRbSLubA56oJbmdalGeRalXviStwIReRM2Ibenw3IkXoq3LySNy"/>
          <p:cNvPicPr>
            <a:picLocks noChangeAspect="1" noChangeArrowheads="1"/>
          </p:cNvPicPr>
          <p:nvPr/>
        </p:nvPicPr>
        <p:blipFill>
          <a:blip r:embed="rId5"/>
          <a:srcRect l="16926" r="29666"/>
          <a:stretch>
            <a:fillRect/>
          </a:stretch>
        </p:blipFill>
        <p:spPr bwMode="auto">
          <a:xfrm>
            <a:off x="7429520" y="0"/>
            <a:ext cx="1357290" cy="190354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</p:pic>
      <p:sp>
        <p:nvSpPr>
          <p:cNvPr id="4" name="TextBox 3"/>
          <p:cNvSpPr txBox="1"/>
          <p:nvPr/>
        </p:nvSpPr>
        <p:spPr>
          <a:xfrm>
            <a:off x="2000232" y="357166"/>
            <a:ext cx="5072098" cy="107721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Притча</a:t>
            </a:r>
          </a:p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 о корзине и старости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9033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928670"/>
            <a:ext cx="87154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B050"/>
                </a:solidFill>
              </a:rPr>
              <a:t>  </a:t>
            </a:r>
            <a:r>
              <a:rPr lang="ru-RU" sz="2400" b="1" i="1" dirty="0" smtClean="0">
                <a:solidFill>
                  <a:srgbClr val="00B050"/>
                </a:solidFill>
                <a:latin typeface="+mn-lt"/>
                <a:cs typeface="Times New Roman" pitchFamily="18" charset="0"/>
              </a:rPr>
              <a:t>Ребёнок, что тесто,  как замесил, так и выросло.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Пороки ребёнка не рождаются, а воспитываются.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  <a:latin typeface="+mn-lt"/>
                <a:cs typeface="Times New Roman" pitchFamily="18" charset="0"/>
              </a:rPr>
              <a:t>Хорошему надо учиться три года, а плохому и часа хватит.</a:t>
            </a:r>
          </a:p>
          <a:p>
            <a:pPr>
              <a:buFont typeface="Wingdings" pitchFamily="2" charset="2"/>
              <a:buChar char="Ø"/>
            </a:pPr>
            <a:endParaRPr lang="ru-RU" sz="2800" i="1" dirty="0">
              <a:latin typeface="+mn-lt"/>
              <a:cs typeface="Times New Roman" pitchFamily="18" charset="0"/>
            </a:endParaRPr>
          </a:p>
        </p:txBody>
      </p:sp>
      <p:pic>
        <p:nvPicPr>
          <p:cNvPr id="6" name="Рисунок 5" descr="090ba7f732cddf112c2819f76d1cdd2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15608" y="2924944"/>
            <a:ext cx="3528392" cy="367486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500034" y="274638"/>
            <a:ext cx="821537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Пословицы о семейном воспитании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2143116"/>
            <a:ext cx="59293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00B0F0"/>
                </a:solidFill>
              </a:rPr>
              <a:t>«От яблоньки яблочко, а от ели шишка»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</a:rPr>
              <a:t>«От худого семени не жди доброго племени»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C00000"/>
                </a:solidFill>
              </a:rPr>
              <a:t>«От доброго дерева добрый и плод»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002060"/>
                </a:solidFill>
              </a:rPr>
              <a:t>«От осинки не родятся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апельсинки</a:t>
            </a:r>
            <a:r>
              <a:rPr lang="ru-RU" sz="2400" b="1" i="1" dirty="0" smtClean="0">
                <a:solidFill>
                  <a:srgbClr val="002060"/>
                </a:solidFill>
              </a:rPr>
              <a:t>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FF0000"/>
                </a:solidFill>
              </a:rPr>
              <a:t>«Каково дерево, таков и клин,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каков батька, таков и сын»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006600"/>
                </a:solidFill>
              </a:rPr>
              <a:t>«Что посеяно, то и вырастет»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7030A0"/>
                </a:solidFill>
              </a:rPr>
              <a:t>«Яблоко от яблоньки не далеко падает»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0.png"/>
          <p:cNvPicPr>
            <a:picLocks noChangeAspect="1"/>
          </p:cNvPicPr>
          <p:nvPr/>
        </p:nvPicPr>
        <p:blipFill>
          <a:blip r:embed="rId3" cstate="print"/>
          <a:srcRect l="8275" r="36900" b="43559"/>
          <a:stretch>
            <a:fillRect/>
          </a:stretch>
        </p:blipFill>
        <p:spPr>
          <a:xfrm>
            <a:off x="0" y="2357430"/>
            <a:ext cx="3531698" cy="1532622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323109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Ребенок учится тому,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Что видит у себя в дому: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Родители -  пример ему.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 Теперь вести себя прилично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Не в моде стало, и обычно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И женский пол, себя позоря,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Стал сквернословить в разговоре.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Мужья – пример для жен своих,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А дети учатся у них.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 Коль видят нас и слышат дети,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Мы за дела свои в ответе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И за слова: легко толкнуть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Детей на нехороший путь.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 Держи в приличии свой дом,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Чтобы не каяться потом.</a:t>
            </a:r>
          </a:p>
          <a:p>
            <a:pPr marL="0" marR="0" lvl="0" indent="190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0080"/>
                </a:solidFill>
                <a:cs typeface="Arial" pitchFamily="34" charset="0"/>
              </a:rPr>
              <a:t>Себастьян </a:t>
            </a:r>
            <a:r>
              <a:rPr lang="ru-RU" sz="2400" b="1" dirty="0" err="1" smtClean="0">
                <a:solidFill>
                  <a:srgbClr val="000080"/>
                </a:solidFill>
                <a:cs typeface="Arial" pitchFamily="34" charset="0"/>
              </a:rPr>
              <a:t>Брант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pic>
        <p:nvPicPr>
          <p:cNvPr id="17" name="1 - супер песня про нашу - СЕМЬЮ!!!!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28384" y="6309320"/>
            <a:ext cx="304800" cy="304800"/>
          </a:xfrm>
          <a:prstGeom prst="rect">
            <a:avLst/>
          </a:prstGeom>
        </p:spPr>
      </p:pic>
      <p:pic>
        <p:nvPicPr>
          <p:cNvPr id="8" name="Picture 4" descr="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14290"/>
            <a:ext cx="2514600" cy="1866900"/>
          </a:xfrm>
          <a:prstGeom prst="rect">
            <a:avLst/>
          </a:prstGeom>
          <a:noFill/>
        </p:spPr>
      </p:pic>
      <p:pic>
        <p:nvPicPr>
          <p:cNvPr id="10" name="Рисунок 3" descr="картинки семья.jpg"/>
          <p:cNvPicPr>
            <a:picLocks noChangeAspect="1"/>
          </p:cNvPicPr>
          <p:nvPr/>
        </p:nvPicPr>
        <p:blipFill>
          <a:blip r:embed="rId6" cstate="print"/>
          <a:srcRect l="4015" t="10284" r="21693"/>
          <a:stretch>
            <a:fillRect/>
          </a:stretch>
        </p:blipFill>
        <p:spPr bwMode="auto">
          <a:xfrm>
            <a:off x="214282" y="4714884"/>
            <a:ext cx="2500298" cy="19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084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0"/>
            <a:ext cx="6984776" cy="523220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Родителям на заметку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4968" y="714356"/>
            <a:ext cx="8709520" cy="5632311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Ребёнок нуждается в постоянной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поддержке 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родителей. Ваша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искренняя заинтересованность 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в его делах, серьёзное отношение к достижениям и трудностям помогут ученику.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Не забывайте напоминать о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правилах 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и необходимости их соблюдать.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Составьте вместе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распорядок дня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, а затем следите за выполнением.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Когда человек учится, у него может что-то не получаться, это естественно. Ребёнок имеет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право на ошибку.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Не пропускайте трудности. Стремитесь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помочь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Поддерживайте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 ребёнка в его желании добиться успеха. В каждой работе обязательно найдите, за что можно было бы его 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похвалить</a:t>
            </a:r>
            <a:r>
              <a:rPr lang="ru-RU" sz="2400" dirty="0" smtClean="0">
                <a:solidFill>
                  <a:srgbClr val="002060"/>
                </a:solidFill>
                <a:latin typeface="Constantia" pitchFamily="18" charset="0"/>
              </a:rPr>
              <a:t>. Похвала способна повысить интеллектуальные достижения.</a:t>
            </a:r>
          </a:p>
        </p:txBody>
      </p:sp>
    </p:spTree>
    <p:extLst>
      <p:ext uri="{BB962C8B-B14F-4D97-AF65-F5344CB8AC3E}">
        <p14:creationId xmlns:p14="http://schemas.microsoft.com/office/powerpoint/2010/main" val="330269033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ur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28" y="4295575"/>
            <a:ext cx="3319606" cy="2614338"/>
          </a:xfrm>
          <a:prstGeom prst="round2Diag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07415" y="-26733"/>
            <a:ext cx="5929354" cy="2246769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«Покинут счастьем будет тот, кого ребёнком плохо воспитали, Побег зелёный выпрямить легко, сухую ветвь один огонь исправит».</a:t>
            </a:r>
          </a:p>
          <a:p>
            <a:pPr algn="r"/>
            <a:r>
              <a:rPr lang="ru-RU" sz="2800" b="1" i="1" dirty="0" smtClean="0"/>
              <a:t>М.Саади</a:t>
            </a:r>
          </a:p>
        </p:txBody>
      </p:sp>
      <p:pic>
        <p:nvPicPr>
          <p:cNvPr id="8" name="Рисунок 7" descr="6cde64517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000" y="4295575"/>
            <a:ext cx="2124000" cy="2588381"/>
          </a:xfrm>
          <a:prstGeom prst="roundRect">
            <a:avLst/>
          </a:prstGeom>
        </p:spPr>
      </p:pic>
      <p:pic>
        <p:nvPicPr>
          <p:cNvPr id="9" name="Рисунок 8" descr="Отец-и-сын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736309"/>
            <a:ext cx="2000228" cy="3060344"/>
          </a:xfrm>
          <a:prstGeom prst="roundRect">
            <a:avLst/>
          </a:prstGeom>
        </p:spPr>
      </p:pic>
      <p:pic>
        <p:nvPicPr>
          <p:cNvPr id="10" name="Рисунок 9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4282" y="214290"/>
            <a:ext cx="2071702" cy="247010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2285985" y="2046178"/>
            <a:ext cx="7072297" cy="2677656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Не думайте, что вы воспитываете ребёнка только тогда, когда с ним разговариваете, или поучаете его, или приказываете ему. </a:t>
            </a:r>
          </a:p>
          <a:p>
            <a:r>
              <a:rPr lang="ru-RU" sz="2800" dirty="0" smtClean="0"/>
              <a:t>Вы воспитываете его в каждый момент вашей жизни, даже тогда, когда вас нет дома.</a:t>
            </a:r>
          </a:p>
        </p:txBody>
      </p:sp>
    </p:spTree>
    <p:extLst>
      <p:ext uri="{BB962C8B-B14F-4D97-AF65-F5344CB8AC3E}">
        <p14:creationId xmlns:p14="http://schemas.microsoft.com/office/powerpoint/2010/main" val="60066950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034" y="428605"/>
            <a:ext cx="8286808" cy="6374053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endParaRPr lang="ru-RU" sz="3200" b="1" dirty="0" smtClean="0"/>
          </a:p>
          <a:p>
            <a:pPr>
              <a:lnSpc>
                <a:spcPct val="90000"/>
              </a:lnSpc>
            </a:pPr>
            <a:endParaRPr lang="ru-RU" sz="3200" b="1" dirty="0" smtClean="0"/>
          </a:p>
          <a:p>
            <a:pPr>
              <a:lnSpc>
                <a:spcPct val="90000"/>
              </a:lnSpc>
            </a:pPr>
            <a:r>
              <a:rPr lang="ru-RU" sz="2800" b="1" dirty="0" smtClean="0"/>
              <a:t>Авторитет любви 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 algn="r">
              <a:lnSpc>
                <a:spcPct val="90000"/>
              </a:lnSpc>
            </a:pPr>
            <a:r>
              <a:rPr lang="ru-RU" sz="2800" b="1" dirty="0" smtClean="0"/>
              <a:t>Авторитет подарка </a:t>
            </a:r>
          </a:p>
          <a:p>
            <a:pPr>
              <a:lnSpc>
                <a:spcPct val="90000"/>
              </a:lnSpc>
            </a:pPr>
            <a:endParaRPr lang="ru-RU" sz="1400" dirty="0" smtClean="0"/>
          </a:p>
          <a:p>
            <a:pPr>
              <a:lnSpc>
                <a:spcPct val="90000"/>
              </a:lnSpc>
            </a:pPr>
            <a:endParaRPr lang="ru-RU" sz="1400" b="1" dirty="0" smtClean="0"/>
          </a:p>
          <a:p>
            <a:pPr>
              <a:lnSpc>
                <a:spcPct val="90000"/>
              </a:lnSpc>
            </a:pPr>
            <a:endParaRPr lang="ru-RU" sz="1400" b="1" dirty="0" smtClean="0"/>
          </a:p>
          <a:p>
            <a:pPr>
              <a:lnSpc>
                <a:spcPct val="90000"/>
              </a:lnSpc>
            </a:pPr>
            <a:r>
              <a:rPr lang="ru-RU" sz="2800" b="1" dirty="0" smtClean="0"/>
              <a:t>Авторитет подавления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 algn="r">
              <a:lnSpc>
                <a:spcPct val="90000"/>
              </a:lnSpc>
            </a:pPr>
            <a:endParaRPr lang="ru-RU" sz="1400" b="1" dirty="0" smtClean="0"/>
          </a:p>
          <a:p>
            <a:pPr algn="r">
              <a:lnSpc>
                <a:spcPct val="90000"/>
              </a:lnSpc>
            </a:pPr>
            <a:r>
              <a:rPr lang="ru-RU" sz="2800" b="1" dirty="0" smtClean="0"/>
              <a:t>Авторитет чванства</a:t>
            </a:r>
            <a:r>
              <a:rPr lang="ru-RU" sz="2800" dirty="0" smtClean="0"/>
              <a:t> </a:t>
            </a:r>
          </a:p>
          <a:p>
            <a:pPr>
              <a:lnSpc>
                <a:spcPct val="90000"/>
              </a:lnSpc>
            </a:pPr>
            <a:endParaRPr lang="ru-RU" sz="1400" dirty="0" smtClean="0"/>
          </a:p>
          <a:p>
            <a:pPr>
              <a:lnSpc>
                <a:spcPct val="90000"/>
              </a:lnSpc>
            </a:pPr>
            <a:endParaRPr lang="ru-RU" sz="1400" dirty="0" smtClean="0"/>
          </a:p>
          <a:p>
            <a:pPr>
              <a:lnSpc>
                <a:spcPct val="90000"/>
              </a:lnSpc>
            </a:pPr>
            <a:r>
              <a:rPr lang="ru-RU" sz="2800" b="1" dirty="0" smtClean="0"/>
              <a:t>Авторитет резонёрства</a:t>
            </a:r>
          </a:p>
          <a:p>
            <a:pPr>
              <a:lnSpc>
                <a:spcPct val="90000"/>
              </a:lnSpc>
            </a:pPr>
            <a:endParaRPr lang="ru-RU" sz="2800" b="1" dirty="0" smtClean="0"/>
          </a:p>
          <a:p>
            <a:pPr>
              <a:lnSpc>
                <a:spcPct val="90000"/>
              </a:lnSpc>
            </a:pPr>
            <a:endParaRPr lang="ru-RU" sz="3200" b="1" dirty="0" smtClean="0"/>
          </a:p>
          <a:p>
            <a:pPr algn="ctr"/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1" name="Picture 4" descr="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18" y="0"/>
            <a:ext cx="2971782" cy="185736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39192" y="227130"/>
            <a:ext cx="492922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Авторитет родителей</a:t>
            </a:r>
          </a:p>
        </p:txBody>
      </p:sp>
      <p:pic>
        <p:nvPicPr>
          <p:cNvPr id="13" name="Picture 5" descr="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785926"/>
            <a:ext cx="1905000" cy="12763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4" name="Picture 7" descr="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3500438"/>
            <a:ext cx="1867046" cy="1320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5" name="Picture 9" descr="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71625" y="5257800"/>
            <a:ext cx="2009775" cy="1428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6" name="Picture 6" descr="1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24600" y="2714620"/>
            <a:ext cx="1902830" cy="13271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7" name="Picture 8" descr="1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24600" y="4495800"/>
            <a:ext cx="1905000" cy="1428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0269033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57200" y="1928802"/>
            <a:ext cx="4040188" cy="47149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Самый распространённый вид ложного авторитета. Родители без всякой меры говорят нежные слова, целуют детей, ласкают. Если ребёнок не слушается, у него тут же спрашивают: «Значит, ты маму не любишь?». В этой обстановке ребёнок понимает, что маму и папу легко обмануть, что угодно выпросить, стоит для этого показать, как ты их любишь. В таких семьях вырастают эгоисты, циники, расчётливые дельцы. Страдают от такого воспитания сами родители.</a:t>
            </a:r>
          </a:p>
          <a:p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1928802"/>
            <a:ext cx="4041775" cy="464346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Часто хорошее поведение ребёнка покупается подарками или обещаниями каких-либо благ. Особенно тяжелы последствия такого «воспитания», когда каждый в семье пытается привлечь ребёнка на свою сторону. В таких условиях дети, исходя из личной выгоды, лавируют, приспосабливаются.</a:t>
            </a:r>
            <a:endParaRPr lang="ru-RU" dirty="0"/>
          </a:p>
        </p:txBody>
      </p:sp>
      <p:pic>
        <p:nvPicPr>
          <p:cNvPr id="8197" name="Picture 5" descr="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786082" cy="1866676"/>
          </a:xfrm>
          <a:prstGeom prst="rect">
            <a:avLst/>
          </a:prstGeom>
          <a:noFill/>
        </p:spPr>
      </p:pic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7" name="Picture 6" descr="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28744" y="142852"/>
            <a:ext cx="2615256" cy="1824046"/>
          </a:xfrm>
          <a:prstGeom prst="rect">
            <a:avLst/>
          </a:prstGeom>
          <a:noFill/>
        </p:spPr>
      </p:pic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645025" y="1000108"/>
            <a:ext cx="2284429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ru-RU" sz="2800" u="sng" dirty="0" smtClean="0"/>
              <a:t>Авторитет подарка</a:t>
            </a:r>
            <a:endParaRPr lang="ru-RU" sz="28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14546" y="1000108"/>
            <a:ext cx="2282842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ru-RU" sz="2400" dirty="0"/>
          </a:p>
          <a:p>
            <a:pPr algn="r">
              <a:lnSpc>
                <a:spcPct val="90000"/>
              </a:lnSpc>
              <a:buNone/>
            </a:pPr>
            <a:r>
              <a:rPr lang="ru-RU" sz="2400" b="1" dirty="0" smtClean="0"/>
              <a:t> </a:t>
            </a:r>
            <a:endParaRPr lang="ru-RU" sz="2400" b="1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 algn="ctr">
              <a:lnSpc>
                <a:spcPct val="90000"/>
              </a:lnSpc>
            </a:pPr>
            <a:r>
              <a:rPr lang="ru-RU" sz="11200" u="sng" dirty="0" smtClean="0"/>
              <a:t>Авторитет любви</a:t>
            </a:r>
            <a:endParaRPr lang="ru-RU" sz="11200" u="sng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57200" y="1785926"/>
            <a:ext cx="4040188" cy="492922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Особенно им страдают отцы. По каждому поводу он сердится, раздражается, а нередко берётся за ремень. При таком отцовском терроре положение матери в семье сводится к нулю, дети вырастают либо забитыми, безвольными, либо самодурами, мстящими за своё подавленное детство.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1785926"/>
            <a:ext cx="4041775" cy="485778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Родители кичатся своими заслугами, показывают свою важность на каждом шагу. Толкуют о своих достоинствах, высокомерно относятся к остальным людям. Порождённые таким видом отца и дети начинают чваниться. Выступают перед товарищами с хвастливым словом: « А ты знаешь кто мой папа?». При таком авторитете дети вырастают хвастливыми, не умеющими самокритично отнестись к своему поведению.</a:t>
            </a:r>
            <a:endParaRPr lang="ru-RU" dirty="0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2" name="Picture 7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70844" cy="1677201"/>
          </a:xfrm>
          <a:prstGeom prst="rect">
            <a:avLst/>
          </a:prstGeom>
          <a:noFill/>
        </p:spPr>
      </p:pic>
      <p:pic>
        <p:nvPicPr>
          <p:cNvPr id="18" name="Picture 8" descr="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48" y="0"/>
            <a:ext cx="2190752" cy="1643064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32" y="928670"/>
            <a:ext cx="2497156" cy="7143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ru-RU" sz="2400" dirty="0"/>
          </a:p>
          <a:p>
            <a:pPr algn="r">
              <a:lnSpc>
                <a:spcPct val="90000"/>
              </a:lnSpc>
              <a:buNone/>
            </a:pPr>
            <a:r>
              <a:rPr lang="ru-RU" sz="2400" b="1" dirty="0" smtClean="0"/>
              <a:t> </a:t>
            </a:r>
            <a:endParaRPr lang="ru-RU" sz="2400" b="1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 algn="ctr">
              <a:lnSpc>
                <a:spcPct val="90000"/>
              </a:lnSpc>
            </a:pPr>
            <a:r>
              <a:rPr lang="ru-RU" sz="11200" u="sng" dirty="0" smtClean="0"/>
              <a:t>Авторитет подавления</a:t>
            </a:r>
            <a:endParaRPr lang="ru-RU" sz="11200" u="sng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645025" y="928670"/>
            <a:ext cx="2427305" cy="7143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endParaRPr lang="ru-RU" sz="900" u="sng" dirty="0" smtClean="0"/>
          </a:p>
          <a:p>
            <a:pPr algn="ctr"/>
            <a:endParaRPr lang="ru-RU" sz="900" u="sng" dirty="0" smtClean="0"/>
          </a:p>
          <a:p>
            <a:pPr algn="ctr"/>
            <a:endParaRPr lang="ru-RU" sz="900" u="sng" dirty="0" smtClean="0"/>
          </a:p>
          <a:p>
            <a:pPr algn="ctr"/>
            <a:endParaRPr lang="ru-RU" sz="900" u="sng" dirty="0" smtClean="0"/>
          </a:p>
          <a:p>
            <a:pPr algn="ctr"/>
            <a:endParaRPr lang="ru-RU" sz="2800" u="sng" dirty="0" smtClean="0"/>
          </a:p>
          <a:p>
            <a:pPr algn="ctr"/>
            <a:endParaRPr lang="ru-RU" sz="2800" u="sng" dirty="0" smtClean="0"/>
          </a:p>
          <a:p>
            <a:pPr algn="ctr"/>
            <a:r>
              <a:rPr lang="ru-RU" sz="2800" u="sng" dirty="0" smtClean="0"/>
              <a:t>Авторитет чванства</a:t>
            </a:r>
            <a:endParaRPr lang="ru-RU" sz="2800" u="sng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nicholashram.zp.ua/wp-content/uploads/2011/06/71914674_1299878193_schoolage1-500x3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57158" y="1785926"/>
            <a:ext cx="4140230" cy="485778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Родители буквально заедают детскую жизнь бесконечными поучениями и назидательными разговорами. Такие родители уверены, что в поучениях заключается главная педагогическая мудрость. В такой семье всегда мало радости и улыбки. Постоянные разглагольствования родителей, постоянное их </a:t>
            </a:r>
            <a:r>
              <a:rPr lang="ru-RU" dirty="0" err="1" smtClean="0"/>
              <a:t>зудение</a:t>
            </a:r>
            <a:r>
              <a:rPr lang="ru-RU" dirty="0" smtClean="0"/>
              <a:t> и болтливость проходят почти бесследно в их сознании. В резонёрстве родителей дети не могут увидеть никакого авторитета.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645025" y="285729"/>
            <a:ext cx="4041775" cy="714380"/>
          </a:xfrm>
        </p:spPr>
        <p:txBody>
          <a:bodyPr>
            <a:normAutofit/>
          </a:bodyPr>
          <a:lstStyle/>
          <a:p>
            <a:pPr algn="ctr"/>
            <a:endParaRPr lang="ru-RU" sz="2800" u="sng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285728"/>
            <a:ext cx="4041775" cy="63579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Выходных в воспитании нет, но есть праздники - </a:t>
            </a:r>
            <a:r>
              <a:rPr lang="ru-RU" dirty="0" err="1" smtClean="0"/>
              <a:t>праздники</a:t>
            </a:r>
            <a:r>
              <a:rPr lang="ru-RU" dirty="0" smtClean="0"/>
              <a:t> родительского счастья: в семье растёт человек!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Мать и отец всегда на глазах у детей. Их отношения - ключ к воспитанию будущего мужчины, будущей женщины. Доброго воспитать может добрый, умного - умный. Что отдашь, то и получишь.</a:t>
            </a:r>
            <a:endParaRPr lang="ru-RU" dirty="0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7" name="Picture 9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28871" cy="1726686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08" y="1000108"/>
            <a:ext cx="2354280" cy="6429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ru-RU" sz="2400" dirty="0"/>
          </a:p>
          <a:p>
            <a:pPr algn="r">
              <a:lnSpc>
                <a:spcPct val="90000"/>
              </a:lnSpc>
              <a:buNone/>
            </a:pPr>
            <a:r>
              <a:rPr lang="ru-RU" sz="2400" b="1" dirty="0" smtClean="0"/>
              <a:t> </a:t>
            </a:r>
            <a:endParaRPr lang="ru-RU" sz="2400" b="1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>
              <a:lnSpc>
                <a:spcPct val="90000"/>
              </a:lnSpc>
            </a:pPr>
            <a:endParaRPr lang="ru-RU" sz="2400" dirty="0"/>
          </a:p>
          <a:p>
            <a:pPr algn="ctr">
              <a:lnSpc>
                <a:spcPct val="90000"/>
              </a:lnSpc>
            </a:pPr>
            <a:r>
              <a:rPr lang="ru-RU" sz="11200" u="sng" dirty="0" smtClean="0"/>
              <a:t>Авторитет резонёрства</a:t>
            </a:r>
            <a:endParaRPr lang="ru-RU" sz="11200" u="sng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57554" y="274638"/>
            <a:ext cx="5429288" cy="2154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sz="2400" i="1" dirty="0"/>
              <a:t>«Главным основанием родительского авторитета только и может быть жизнь и работа родителей, их гражданское лицо, их поведение».</a:t>
            </a:r>
            <a:br>
              <a:rPr lang="ru-RU" sz="2400" i="1" dirty="0"/>
            </a:br>
            <a:r>
              <a:rPr lang="ru-RU" sz="2400" i="1" dirty="0" smtClean="0"/>
              <a:t>                                               А.С</a:t>
            </a:r>
            <a:r>
              <a:rPr lang="ru-RU" sz="2400" i="1" dirty="0"/>
              <a:t>. Макаренко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00306"/>
            <a:ext cx="8229600" cy="4129094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i="1" dirty="0"/>
              <a:t>Для подлинного авторитета родителей необходимо</a:t>
            </a:r>
            <a:r>
              <a:rPr lang="ru-RU" sz="2800" b="1" i="1" dirty="0" smtClean="0"/>
              <a:t>:</a:t>
            </a:r>
            <a:r>
              <a:rPr lang="ru-RU" sz="2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 smtClean="0"/>
              <a:t>• </a:t>
            </a:r>
            <a:r>
              <a:rPr lang="ru-RU" sz="2400" dirty="0"/>
              <a:t>добросовестно относится к своему труду;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• быть требовательным к себе и окружающим;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• постоянно расширять свой кругозор;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• создавать дружескую атмосферу в семье;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• </a:t>
            </a:r>
            <a:r>
              <a:rPr lang="ru-RU" sz="2400" dirty="0" smtClean="0"/>
              <a:t>предъявлять единые </a:t>
            </a:r>
            <a:r>
              <a:rPr lang="ru-RU" sz="2400" dirty="0"/>
              <a:t>требования к детям со стороны всех членов семьи;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• не </a:t>
            </a:r>
            <a:r>
              <a:rPr lang="ru-RU" sz="2400" dirty="0" smtClean="0"/>
              <a:t>поощрять </a:t>
            </a:r>
            <a:r>
              <a:rPr lang="ru-RU" sz="2400" dirty="0"/>
              <a:t>плохие поступки детей</a:t>
            </a:r>
            <a:r>
              <a:rPr lang="ru-RU" sz="2800" dirty="0"/>
              <a:t>.</a:t>
            </a:r>
          </a:p>
        </p:txBody>
      </p:sp>
      <p:pic>
        <p:nvPicPr>
          <p:cNvPr id="9220" name="Picture 4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3143621" cy="21240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74638"/>
            <a:ext cx="8712968" cy="639472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	</a:t>
            </a:r>
            <a:r>
              <a:rPr lang="ru-RU" sz="3900" dirty="0" smtClean="0"/>
              <a:t>Формирование личности ребёнка закладывается в семье, под воздействием родительской любви во имя будущего, под влиянием авторитета родителей. Влияние родителей обеспечивает их физическое совершенство и моральную чистоту. Семья формирует такие области человеческого сознания, которые только ей и дано по-настоящему формировать. А дети в свою очередь несут в себе заряд той социальной среды, в которой живёт семья.</a:t>
            </a:r>
          </a:p>
        </p:txBody>
      </p:sp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500034" y="785794"/>
            <a:ext cx="8358246" cy="509370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Семья играет важную роль в формировании личности человека.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Семья - школа чувств. Наблюдая за отношением взрослых, их эмоциональными реакциями и ощущая на себе многообразие проявлений чувств близких ему людей, ребёнок приобретает нравственно-эмоциональный опыт. Важно, какие эмоциональные впечатления он получает в детстве - положительные или отрицательные; какие проявления взрослых наблюдает: заботу, доброту, сердечность, приветливые лица, спокойный тон, юмор или суету, взвинченность, ворчливость, зависть, мелочность, хмурые лица. Всё это своеобразная азбука чувств, первый кирпичик в будущем становлении личности человека.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Дети – наши постоянные свидетели, где-то краем глаза они видят наше падение, срывы, провалы, как бы мы не старались это скрыть. Краем уха слышат, как мы разговариваем с друзьями, просто случайными людьми. Резкий тон, недобрые слова по отношению к другим, непременно оставят след в поведении ребёнка, послужат примером для невольного подражания, хотим мы этого или нет. Недаром говорят: «Ребёнок – зеркало семьи»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1145</Words>
  <Application>Microsoft Office PowerPoint</Application>
  <PresentationFormat>Экран (4:3)</PresentationFormat>
  <Paragraphs>134</Paragraphs>
  <Slides>15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Constantia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«Главным основанием родительского авторитета только и может быть жизнь и работа родителей, их гражданское лицо, их поведение».                                                А.С. Макаренко</vt:lpstr>
      <vt:lpstr>Презентация PowerPoint</vt:lpstr>
      <vt:lpstr>Презентация PowerPoint</vt:lpstr>
      <vt:lpstr>Каким должен быть ваш дом?</vt:lpstr>
      <vt:lpstr>«Коль видят нас и  слышат дети,  мы за дела свои в ответе»</vt:lpstr>
      <vt:lpstr>Презентация PowerPoint</vt:lpstr>
      <vt:lpstr>Пословицы о семейном воспитании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86</cp:revision>
  <dcterms:created xsi:type="dcterms:W3CDTF">2013-07-25T16:19:24Z</dcterms:created>
  <dcterms:modified xsi:type="dcterms:W3CDTF">2021-01-25T09:24:34Z</dcterms:modified>
</cp:coreProperties>
</file>